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1"/>
  </p:notesMasterIdLst>
  <p:sldIdLst>
    <p:sldId id="335" r:id="rId5"/>
    <p:sldId id="387" r:id="rId6"/>
    <p:sldId id="452" r:id="rId7"/>
    <p:sldId id="375" r:id="rId8"/>
    <p:sldId id="361" r:id="rId9"/>
    <p:sldId id="385" r:id="rId10"/>
    <p:sldId id="369" r:id="rId11"/>
    <p:sldId id="437" r:id="rId12"/>
    <p:sldId id="415" r:id="rId13"/>
    <p:sldId id="438" r:id="rId14"/>
    <p:sldId id="409" r:id="rId15"/>
    <p:sldId id="439" r:id="rId16"/>
    <p:sldId id="449" r:id="rId17"/>
    <p:sldId id="469" r:id="rId18"/>
    <p:sldId id="441" r:id="rId19"/>
    <p:sldId id="436" r:id="rId20"/>
    <p:sldId id="447" r:id="rId21"/>
    <p:sldId id="442" r:id="rId22"/>
    <p:sldId id="451" r:id="rId23"/>
    <p:sldId id="454" r:id="rId24"/>
    <p:sldId id="455" r:id="rId25"/>
    <p:sldId id="457" r:id="rId26"/>
    <p:sldId id="466" r:id="rId27"/>
    <p:sldId id="458" r:id="rId28"/>
    <p:sldId id="459" r:id="rId29"/>
    <p:sldId id="460" r:id="rId30"/>
    <p:sldId id="445" r:id="rId31"/>
    <p:sldId id="440" r:id="rId32"/>
    <p:sldId id="444" r:id="rId33"/>
    <p:sldId id="450" r:id="rId34"/>
    <p:sldId id="462" r:id="rId35"/>
    <p:sldId id="463" r:id="rId36"/>
    <p:sldId id="464" r:id="rId37"/>
    <p:sldId id="461" r:id="rId38"/>
    <p:sldId id="350" r:id="rId39"/>
    <p:sldId id="45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 Smith" initials="NS" lastIdx="10" clrIdx="0">
    <p:extLst>
      <p:ext uri="{19B8F6BF-5375-455C-9EA6-DF929625EA0E}">
        <p15:presenceInfo xmlns:p15="http://schemas.microsoft.com/office/powerpoint/2012/main" userId="f0425a0d9f426aba" providerId="Windows Live"/>
      </p:ext>
    </p:extLst>
  </p:cmAuthor>
  <p:cmAuthor id="2" name="nwraysmith@gmail.com" initials="nw" lastIdx="2" clrIdx="1">
    <p:extLst>
      <p:ext uri="{19B8F6BF-5375-455C-9EA6-DF929625EA0E}">
        <p15:presenceInfo xmlns:p15="http://schemas.microsoft.com/office/powerpoint/2012/main" userId="S::urn:spo:guest#nwraysmith@gmail.com::" providerId="AD"/>
      </p:ext>
    </p:extLst>
  </p:cmAuthor>
  <p:cmAuthor id="3" name="ryan.koenig@hotmail.ca" initials="ry" lastIdx="2" clrIdx="2">
    <p:extLst>
      <p:ext uri="{19B8F6BF-5375-455C-9EA6-DF929625EA0E}">
        <p15:presenceInfo xmlns:p15="http://schemas.microsoft.com/office/powerpoint/2012/main" userId="S::urn:spo:guest#ryan.koenig@hotmail.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7A509-E389-85C6-F34C-9B313E74CDE3}" v="4" dt="2021-05-07T22:54:49.693"/>
    <p1510:client id="{95E8DA12-4F19-6B80-7566-8C24B47FD671}" v="8" dt="2021-05-08T15:55:00.582"/>
    <p1510:client id="{B7EEC59F-6085-0000-A4B1-1133A1048F00}" v="5" dt="2021-05-08T16:11:15.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591" autoAdjust="0"/>
  </p:normalViewPr>
  <p:slideViewPr>
    <p:cSldViewPr snapToGrid="0">
      <p:cViewPr varScale="1">
        <p:scale>
          <a:sx n="77" d="100"/>
          <a:sy n="77" d="100"/>
        </p:scale>
        <p:origin x="888" y="67"/>
      </p:cViewPr>
      <p:guideLst>
        <p:guide orient="horz" pos="36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wraysmith@gmail.com" userId="S::urn:spo:guest#nwraysmith@gmail.com::" providerId="AD" clId="Web-{8367A509-E389-85C6-F34C-9B313E74CDE3}"/>
    <pc:docChg chg="">
      <pc:chgData name="nwraysmith@gmail.com" userId="S::urn:spo:guest#nwraysmith@gmail.com::" providerId="AD" clId="Web-{8367A509-E389-85C6-F34C-9B313E74CDE3}" dt="2021-05-07T22:54:49.693" v="3"/>
      <pc:docMkLst>
        <pc:docMk/>
      </pc:docMkLst>
      <pc:sldChg chg="addCm modCm">
        <pc:chgData name="nwraysmith@gmail.com" userId="S::urn:spo:guest#nwraysmith@gmail.com::" providerId="AD" clId="Web-{8367A509-E389-85C6-F34C-9B313E74CDE3}" dt="2021-05-07T22:54:49.693" v="3"/>
        <pc:sldMkLst>
          <pc:docMk/>
          <pc:sldMk cId="1341168471" sldId="385"/>
        </pc:sldMkLst>
      </pc:sldChg>
      <pc:sldChg chg="addCm modCm">
        <pc:chgData name="nwraysmith@gmail.com" userId="S::urn:spo:guest#nwraysmith@gmail.com::" providerId="AD" clId="Web-{8367A509-E389-85C6-F34C-9B313E74CDE3}" dt="2021-05-07T22:54:38.615" v="1"/>
        <pc:sldMkLst>
          <pc:docMk/>
          <pc:sldMk cId="3563375699" sldId="386"/>
        </pc:sldMkLst>
      </pc:sldChg>
    </pc:docChg>
  </pc:docChgLst>
  <pc:docChgLst>
    <pc:chgData name="nwraysmith@gmail.com" userId="S::urn:spo:guest#nwraysmith@gmail.com::" providerId="AD" clId="Web-{B7EEC59F-6085-0000-A4B1-1133A1048F00}"/>
    <pc:docChg chg="modSld">
      <pc:chgData name="nwraysmith@gmail.com" userId="S::urn:spo:guest#nwraysmith@gmail.com::" providerId="AD" clId="Web-{B7EEC59F-6085-0000-A4B1-1133A1048F00}" dt="2021-05-08T16:11:15.378" v="3"/>
      <pc:docMkLst>
        <pc:docMk/>
      </pc:docMkLst>
      <pc:sldChg chg="delCm">
        <pc:chgData name="nwraysmith@gmail.com" userId="S::urn:spo:guest#nwraysmith@gmail.com::" providerId="AD" clId="Web-{B7EEC59F-6085-0000-A4B1-1133A1048F00}" dt="2021-05-08T16:11:15.378" v="3"/>
        <pc:sldMkLst>
          <pc:docMk/>
          <pc:sldMk cId="1341168471" sldId="385"/>
        </pc:sldMkLst>
      </pc:sldChg>
      <pc:sldChg chg="modSp delCm">
        <pc:chgData name="nwraysmith@gmail.com" userId="S::urn:spo:guest#nwraysmith@gmail.com::" providerId="AD" clId="Web-{B7EEC59F-6085-0000-A4B1-1133A1048F00}" dt="2021-05-08T16:11:06.956" v="2"/>
        <pc:sldMkLst>
          <pc:docMk/>
          <pc:sldMk cId="3563375699" sldId="386"/>
        </pc:sldMkLst>
        <pc:spChg chg="mod">
          <ac:chgData name="nwraysmith@gmail.com" userId="S::urn:spo:guest#nwraysmith@gmail.com::" providerId="AD" clId="Web-{B7EEC59F-6085-0000-A4B1-1133A1048F00}" dt="2021-05-08T16:10:43.487" v="1" actId="20577"/>
          <ac:spMkLst>
            <pc:docMk/>
            <pc:sldMk cId="3563375699" sldId="386"/>
            <ac:spMk id="7" creationId="{11EF0A06-755C-46C8-8507-EBB7658BAA1C}"/>
          </ac:spMkLst>
        </pc:spChg>
      </pc:sldChg>
    </pc:docChg>
  </pc:docChgLst>
  <pc:docChgLst>
    <pc:chgData name="ryan.koenig@hotmail.ca" userId="S::urn:spo:guest#ryan.koenig@hotmail.ca::" providerId="AD" clId="Web-{95E8DA12-4F19-6B80-7566-8C24B47FD671}"/>
    <pc:docChg chg="modSld">
      <pc:chgData name="ryan.koenig@hotmail.ca" userId="S::urn:spo:guest#ryan.koenig@hotmail.ca::" providerId="AD" clId="Web-{95E8DA12-4F19-6B80-7566-8C24B47FD671}" dt="2021-05-08T15:55:00.582" v="4"/>
      <pc:docMkLst>
        <pc:docMk/>
      </pc:docMkLst>
      <pc:sldChg chg="modSp addCm">
        <pc:chgData name="ryan.koenig@hotmail.ca" userId="S::urn:spo:guest#ryan.koenig@hotmail.ca::" providerId="AD" clId="Web-{95E8DA12-4F19-6B80-7566-8C24B47FD671}" dt="2021-05-08T15:55:00.582" v="4"/>
        <pc:sldMkLst>
          <pc:docMk/>
          <pc:sldMk cId="1341168471" sldId="385"/>
        </pc:sldMkLst>
        <pc:picChg chg="mod">
          <ac:chgData name="ryan.koenig@hotmail.ca" userId="S::urn:spo:guest#ryan.koenig@hotmail.ca::" providerId="AD" clId="Web-{95E8DA12-4F19-6B80-7566-8C24B47FD671}" dt="2021-05-08T15:52:09.223" v="1"/>
          <ac:picMkLst>
            <pc:docMk/>
            <pc:sldMk cId="1341168471" sldId="385"/>
            <ac:picMk id="1028" creationId="{E7B6A25F-7199-48F7-B773-A0C425DB4D47}"/>
          </ac:picMkLst>
        </pc:picChg>
      </pc:sldChg>
      <pc:sldChg chg="modSp addCm">
        <pc:chgData name="ryan.koenig@hotmail.ca" userId="S::urn:spo:guest#ryan.koenig@hotmail.ca::" providerId="AD" clId="Web-{95E8DA12-4F19-6B80-7566-8C24B47FD671}" dt="2021-05-08T15:54:54.394" v="3"/>
        <pc:sldMkLst>
          <pc:docMk/>
          <pc:sldMk cId="3563375699" sldId="386"/>
        </pc:sldMkLst>
        <pc:picChg chg="mod">
          <ac:chgData name="ryan.koenig@hotmail.ca" userId="S::urn:spo:guest#ryan.koenig@hotmail.ca::" providerId="AD" clId="Web-{95E8DA12-4F19-6B80-7566-8C24B47FD671}" dt="2021-05-08T15:54:22.957" v="2"/>
          <ac:picMkLst>
            <pc:docMk/>
            <pc:sldMk cId="3563375699" sldId="386"/>
            <ac:picMk id="1028" creationId="{E7B6A25F-7199-48F7-B773-A0C425DB4D4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6/22/2021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313268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a:p>
        </p:txBody>
      </p:sp>
    </p:spTree>
    <p:extLst>
      <p:ext uri="{BB962C8B-B14F-4D97-AF65-F5344CB8AC3E}">
        <p14:creationId xmlns:p14="http://schemas.microsoft.com/office/powerpoint/2010/main" val="23117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a:p>
        </p:txBody>
      </p:sp>
    </p:spTree>
    <p:extLst>
      <p:ext uri="{BB962C8B-B14F-4D97-AF65-F5344CB8AC3E}">
        <p14:creationId xmlns:p14="http://schemas.microsoft.com/office/powerpoint/2010/main" val="4167271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a:p>
        </p:txBody>
      </p:sp>
    </p:spTree>
    <p:extLst>
      <p:ext uri="{BB962C8B-B14F-4D97-AF65-F5344CB8AC3E}">
        <p14:creationId xmlns:p14="http://schemas.microsoft.com/office/powerpoint/2010/main" val="358835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730188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a:p>
        </p:txBody>
      </p:sp>
    </p:spTree>
    <p:extLst>
      <p:ext uri="{BB962C8B-B14F-4D97-AF65-F5344CB8AC3E}">
        <p14:creationId xmlns:p14="http://schemas.microsoft.com/office/powerpoint/2010/main" val="307844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determine which values are anomalies, we used a simple maximum error threshold, anyway reconstruction error windows that exceed that threshold are flagged as anomalous. More sophisticated methods could look at more information such as the maximum error value such as the distribution of error within the window and if the error does not meet some expected distribution, it is flagged as anomalous.</a:t>
            </a:r>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a:p>
        </p:txBody>
      </p:sp>
    </p:spTree>
    <p:extLst>
      <p:ext uri="{BB962C8B-B14F-4D97-AF65-F5344CB8AC3E}">
        <p14:creationId xmlns:p14="http://schemas.microsoft.com/office/powerpoint/2010/main" val="243493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a:p>
        </p:txBody>
      </p:sp>
    </p:spTree>
    <p:extLst>
      <p:ext uri="{BB962C8B-B14F-4D97-AF65-F5344CB8AC3E}">
        <p14:creationId xmlns:p14="http://schemas.microsoft.com/office/powerpoint/2010/main" val="2817752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a:p>
        </p:txBody>
      </p:sp>
    </p:spTree>
    <p:extLst>
      <p:ext uri="{BB962C8B-B14F-4D97-AF65-F5344CB8AC3E}">
        <p14:creationId xmlns:p14="http://schemas.microsoft.com/office/powerpoint/2010/main" val="1186693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a:p>
        </p:txBody>
      </p:sp>
    </p:spTree>
    <p:extLst>
      <p:ext uri="{BB962C8B-B14F-4D97-AF65-F5344CB8AC3E}">
        <p14:creationId xmlns:p14="http://schemas.microsoft.com/office/powerpoint/2010/main" val="191309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183543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100101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266353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174670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41520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a:p>
        </p:txBody>
      </p:sp>
    </p:spTree>
    <p:extLst>
      <p:ext uri="{BB962C8B-B14F-4D97-AF65-F5344CB8AC3E}">
        <p14:creationId xmlns:p14="http://schemas.microsoft.com/office/powerpoint/2010/main" val="428837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a:p>
        </p:txBody>
      </p:sp>
    </p:spTree>
    <p:extLst>
      <p:ext uri="{BB962C8B-B14F-4D97-AF65-F5344CB8AC3E}">
        <p14:creationId xmlns:p14="http://schemas.microsoft.com/office/powerpoint/2010/main" val="287170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a:p>
        </p:txBody>
      </p:sp>
    </p:spTree>
    <p:extLst>
      <p:ext uri="{BB962C8B-B14F-4D97-AF65-F5344CB8AC3E}">
        <p14:creationId xmlns:p14="http://schemas.microsoft.com/office/powerpoint/2010/main" val="206886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953875" cy="6305549"/>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p>
        </p:txBody>
      </p: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7367541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3898064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8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333889743"/>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6257107" y="999068"/>
            <a:ext cx="4876800" cy="645284"/>
          </a:xfrm>
          <a:prstGeom prst="rect">
            <a:avLst/>
          </a:prstGeom>
        </p:spPr>
        <p:txBody>
          <a:bodyPr lIns="0" tIns="0" rIns="0" bIns="0" anchor="b"/>
          <a:lstStyle/>
          <a:p>
            <a:r>
              <a:rPr lang="en-US"/>
              <a:t>Click to edit Master title style</a:t>
            </a:r>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6257107" y="2286003"/>
            <a:ext cx="4876800" cy="2332729"/>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6261560"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0" y="990600"/>
            <a:ext cx="4837176" cy="4837176"/>
          </a:xfrm>
          <a:prstGeom prst="rect">
            <a:avLst/>
          </a:prstGeom>
        </p:spPr>
        <p:txBody>
          <a:bodyPr/>
          <a:lstStyle/>
          <a:p>
            <a:r>
              <a:rPr lang="en-US"/>
              <a:t>Click icon to add picture</a:t>
            </a:r>
          </a:p>
        </p:txBody>
      </p:sp>
      <p:sp>
        <p:nvSpPr>
          <p:cNvPr id="9" name="Content Placeholder 13">
            <a:extLst>
              <a:ext uri="{FF2B5EF4-FFF2-40B4-BE49-F238E27FC236}">
                <a16:creationId xmlns:a16="http://schemas.microsoft.com/office/drawing/2014/main" id="{8B57D363-927D-CE43-AD8A-2F5E6CC59E9F}"/>
              </a:ext>
            </a:extLst>
          </p:cNvPr>
          <p:cNvSpPr>
            <a:spLocks noGrp="1"/>
          </p:cNvSpPr>
          <p:nvPr>
            <p:ph sz="quarter" idx="12"/>
          </p:nvPr>
        </p:nvSpPr>
        <p:spPr>
          <a:xfrm>
            <a:off x="6257107" y="4659581"/>
            <a:ext cx="4876800" cy="543031"/>
          </a:xfrm>
          <a:prstGeom prst="rect">
            <a:avLst/>
          </a:prstGeom>
        </p:spPr>
        <p:txBody>
          <a:bodyPr lIns="0" tIns="0" rIns="0" bIns="0" anchor="t"/>
          <a:lstStyle>
            <a:lvl1pPr marL="0" indent="0">
              <a:buFontTx/>
              <a:buNone/>
              <a:defRPr sz="16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a:t>Click to edit Master text styles</a:t>
            </a:r>
          </a:p>
        </p:txBody>
      </p:sp>
      <p:sp>
        <p:nvSpPr>
          <p:cNvPr id="6" name="Date Placeholder 5">
            <a:extLst>
              <a:ext uri="{FF2B5EF4-FFF2-40B4-BE49-F238E27FC236}">
                <a16:creationId xmlns:a16="http://schemas.microsoft.com/office/drawing/2014/main" id="{DB2FDBC3-20E9-45B6-850D-2F34EA22D1B8}"/>
              </a:ext>
            </a:extLst>
          </p:cNvPr>
          <p:cNvSpPr>
            <a:spLocks noGrp="1"/>
          </p:cNvSpPr>
          <p:nvPr>
            <p:ph type="dt" sz="half" idx="13"/>
          </p:nvPr>
        </p:nvSpPr>
        <p:spPr/>
        <p:txBody>
          <a:bodyPr/>
          <a:lstStyle/>
          <a:p>
            <a:r>
              <a:rPr lang="en-US"/>
              <a:t>September 3, 20XX </a:t>
            </a:r>
          </a:p>
        </p:txBody>
      </p:sp>
      <p:sp>
        <p:nvSpPr>
          <p:cNvPr id="7" name="Footer Placeholder 6">
            <a:extLst>
              <a:ext uri="{FF2B5EF4-FFF2-40B4-BE49-F238E27FC236}">
                <a16:creationId xmlns:a16="http://schemas.microsoft.com/office/drawing/2014/main" id="{BC17A152-7FD0-42FA-9937-8667D4B75152}"/>
              </a:ext>
            </a:extLst>
          </p:cNvPr>
          <p:cNvSpPr>
            <a:spLocks noGrp="1"/>
          </p:cNvSpPr>
          <p:nvPr>
            <p:ph type="ftr" sz="quarter" idx="14"/>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B687AABD-BCAB-4325-8510-954CAAD92A9D}"/>
              </a:ext>
            </a:extLst>
          </p:cNvPr>
          <p:cNvSpPr>
            <a:spLocks noGrp="1"/>
          </p:cNvSpPr>
          <p:nvPr>
            <p:ph type="sldNum" sz="quarter" idx="15"/>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18541589"/>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906250" cy="6217136"/>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71163122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10460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26016581"/>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D808B2-C5CA-FE45-B556-461D856BF7A0}"/>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cxnSp>
        <p:nvCxnSpPr>
          <p:cNvPr id="11" name="Straight Connector 10">
            <a:extLst>
              <a:ext uri="{FF2B5EF4-FFF2-40B4-BE49-F238E27FC236}">
                <a16:creationId xmlns:a16="http://schemas.microsoft.com/office/drawing/2014/main" id="{4425CA9F-967F-1545-8E32-09F4DB0F04F6}"/>
              </a:ext>
            </a:extLst>
          </p:cNvPr>
          <p:cNvCxnSpPr>
            <a:cxnSpLocks/>
          </p:cNvCxnSpPr>
          <p:nvPr userDrawn="1"/>
        </p:nvCxnSpPr>
        <p:spPr>
          <a:xfrm flipV="1">
            <a:off x="1044475" y="1862667"/>
            <a:ext cx="10103049" cy="8670"/>
          </a:xfrm>
          <a:prstGeom prst="line">
            <a:avLst/>
          </a:prstGeom>
          <a:ln w="76200"/>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9DD4EBD-237B-7245-A9C2-A37674E23EE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spTree>
    <p:extLst>
      <p:ext uri="{BB962C8B-B14F-4D97-AF65-F5344CB8AC3E}">
        <p14:creationId xmlns:p14="http://schemas.microsoft.com/office/powerpoint/2010/main" val="268157798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653965856"/>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41350338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2614454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FAD8BFA-14F6-F54A-AB64-29F9F7616A7D}"/>
              </a:ext>
            </a:extLst>
          </p:cNvPr>
          <p:cNvCxnSpPr>
            <a:cxnSpLocks/>
          </p:cNvCxnSpPr>
          <p:nvPr userDrawn="1"/>
        </p:nvCxnSpPr>
        <p:spPr>
          <a:xfrm>
            <a:off x="1033153" y="1874640"/>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15B9E731-6B9B-024E-9360-F9F34CC6638B}"/>
              </a:ext>
            </a:extLst>
          </p:cNvPr>
          <p:cNvSpPr>
            <a:spLocks noGrp="1"/>
          </p:cNvSpPr>
          <p:nvPr>
            <p:ph type="body" sz="quarter" idx="10"/>
          </p:nvPr>
        </p:nvSpPr>
        <p:spPr>
          <a:xfrm>
            <a:off x="1028700" y="4313437"/>
            <a:ext cx="1828800" cy="401220"/>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Text Placeholder 4">
            <a:extLst>
              <a:ext uri="{FF2B5EF4-FFF2-40B4-BE49-F238E27FC236}">
                <a16:creationId xmlns:a16="http://schemas.microsoft.com/office/drawing/2014/main" id="{FD3D9C96-2F42-E545-BD97-AC8568E2F49D}"/>
              </a:ext>
            </a:extLst>
          </p:cNvPr>
          <p:cNvSpPr>
            <a:spLocks noGrp="1"/>
          </p:cNvSpPr>
          <p:nvPr>
            <p:ph type="body" sz="quarter" idx="11"/>
          </p:nvPr>
        </p:nvSpPr>
        <p:spPr>
          <a:xfrm>
            <a:off x="10287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4">
            <a:extLst>
              <a:ext uri="{FF2B5EF4-FFF2-40B4-BE49-F238E27FC236}">
                <a16:creationId xmlns:a16="http://schemas.microsoft.com/office/drawing/2014/main" id="{892AA37C-BA0F-9C4F-B098-EDFE391C47DB}"/>
              </a:ext>
            </a:extLst>
          </p:cNvPr>
          <p:cNvSpPr>
            <a:spLocks noGrp="1"/>
          </p:cNvSpPr>
          <p:nvPr>
            <p:ph type="body" sz="quarter" idx="12"/>
          </p:nvPr>
        </p:nvSpPr>
        <p:spPr>
          <a:xfrm>
            <a:off x="3784600" y="4332486"/>
            <a:ext cx="1828800" cy="40122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4">
            <a:extLst>
              <a:ext uri="{FF2B5EF4-FFF2-40B4-BE49-F238E27FC236}">
                <a16:creationId xmlns:a16="http://schemas.microsoft.com/office/drawing/2014/main" id="{EEAAAC92-F1DA-6847-8D56-1ACCD5E3B0F5}"/>
              </a:ext>
            </a:extLst>
          </p:cNvPr>
          <p:cNvSpPr>
            <a:spLocks noGrp="1"/>
          </p:cNvSpPr>
          <p:nvPr>
            <p:ph type="body" sz="quarter" idx="13"/>
          </p:nvPr>
        </p:nvSpPr>
        <p:spPr>
          <a:xfrm>
            <a:off x="37846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3" name="Text Placeholder 4">
            <a:extLst>
              <a:ext uri="{FF2B5EF4-FFF2-40B4-BE49-F238E27FC236}">
                <a16:creationId xmlns:a16="http://schemas.microsoft.com/office/drawing/2014/main" id="{F4E4153D-E2B3-7D4A-8D92-FF6597B2FB5F}"/>
              </a:ext>
            </a:extLst>
          </p:cNvPr>
          <p:cNvSpPr>
            <a:spLocks noGrp="1"/>
          </p:cNvSpPr>
          <p:nvPr>
            <p:ph type="body" sz="quarter" idx="14"/>
          </p:nvPr>
        </p:nvSpPr>
        <p:spPr>
          <a:xfrm>
            <a:off x="6531512" y="431343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4" name="Text Placeholder 4">
            <a:extLst>
              <a:ext uri="{FF2B5EF4-FFF2-40B4-BE49-F238E27FC236}">
                <a16:creationId xmlns:a16="http://schemas.microsoft.com/office/drawing/2014/main" id="{0D6B703A-5BF6-744F-A3D3-C65E3F8B3B6B}"/>
              </a:ext>
            </a:extLst>
          </p:cNvPr>
          <p:cNvSpPr>
            <a:spLocks noGrp="1"/>
          </p:cNvSpPr>
          <p:nvPr>
            <p:ph type="body" sz="quarter" idx="15"/>
          </p:nvPr>
        </p:nvSpPr>
        <p:spPr>
          <a:xfrm>
            <a:off x="6531512"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5" name="Text Placeholder 4">
            <a:extLst>
              <a:ext uri="{FF2B5EF4-FFF2-40B4-BE49-F238E27FC236}">
                <a16:creationId xmlns:a16="http://schemas.microsoft.com/office/drawing/2014/main" id="{982A9FE5-981A-B340-B8F8-D2DB83C19609}"/>
              </a:ext>
            </a:extLst>
          </p:cNvPr>
          <p:cNvSpPr>
            <a:spLocks noGrp="1"/>
          </p:cNvSpPr>
          <p:nvPr>
            <p:ph type="body" sz="quarter" idx="16"/>
          </p:nvPr>
        </p:nvSpPr>
        <p:spPr>
          <a:xfrm>
            <a:off x="9296400" y="433248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6" name="Text Placeholder 4">
            <a:extLst>
              <a:ext uri="{FF2B5EF4-FFF2-40B4-BE49-F238E27FC236}">
                <a16:creationId xmlns:a16="http://schemas.microsoft.com/office/drawing/2014/main" id="{594B2391-B4C8-5542-8285-39BAD874EC11}"/>
              </a:ext>
            </a:extLst>
          </p:cNvPr>
          <p:cNvSpPr>
            <a:spLocks noGrp="1"/>
          </p:cNvSpPr>
          <p:nvPr>
            <p:ph type="body" sz="quarter" idx="17"/>
          </p:nvPr>
        </p:nvSpPr>
        <p:spPr>
          <a:xfrm>
            <a:off x="9296400"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7" name="Picture Placeholder 25">
            <a:extLst>
              <a:ext uri="{FF2B5EF4-FFF2-40B4-BE49-F238E27FC236}">
                <a16:creationId xmlns:a16="http://schemas.microsoft.com/office/drawing/2014/main" id="{A2D87BC1-884E-CD4E-BABF-B7AF4DF7869E}"/>
              </a:ext>
            </a:extLst>
          </p:cNvPr>
          <p:cNvSpPr>
            <a:spLocks noGrp="1"/>
          </p:cNvSpPr>
          <p:nvPr>
            <p:ph type="pic" sz="quarter" idx="18"/>
          </p:nvPr>
        </p:nvSpPr>
        <p:spPr>
          <a:xfrm>
            <a:off x="1028700" y="2308936"/>
            <a:ext cx="1828800" cy="1831590"/>
          </a:xfrm>
          <a:prstGeom prst="rect">
            <a:avLst/>
          </a:prstGeom>
        </p:spPr>
        <p:txBody>
          <a:bodyPr/>
          <a:lstStyle>
            <a:lvl1pPr>
              <a:defRPr sz="2000"/>
            </a:lvl1pPr>
          </a:lstStyle>
          <a:p>
            <a:r>
              <a:rPr lang="en-US"/>
              <a:t>Click icon to add picture</a:t>
            </a:r>
          </a:p>
        </p:txBody>
      </p:sp>
      <p:sp>
        <p:nvSpPr>
          <p:cNvPr id="38" name="Picture Placeholder 25">
            <a:extLst>
              <a:ext uri="{FF2B5EF4-FFF2-40B4-BE49-F238E27FC236}">
                <a16:creationId xmlns:a16="http://schemas.microsoft.com/office/drawing/2014/main" id="{DB0763B3-E65F-8A47-AA7C-C9A56C50600F}"/>
              </a:ext>
            </a:extLst>
          </p:cNvPr>
          <p:cNvSpPr>
            <a:spLocks noGrp="1"/>
          </p:cNvSpPr>
          <p:nvPr>
            <p:ph type="pic" sz="quarter" idx="19"/>
          </p:nvPr>
        </p:nvSpPr>
        <p:spPr>
          <a:xfrm>
            <a:off x="3784600" y="2308936"/>
            <a:ext cx="1828800" cy="1831590"/>
          </a:xfrm>
          <a:prstGeom prst="rect">
            <a:avLst/>
          </a:prstGeom>
        </p:spPr>
        <p:txBody>
          <a:bodyPr/>
          <a:lstStyle>
            <a:lvl1pPr>
              <a:defRPr sz="2000"/>
            </a:lvl1pPr>
          </a:lstStyle>
          <a:p>
            <a:r>
              <a:rPr lang="en-US"/>
              <a:t>Click icon to add picture</a:t>
            </a:r>
          </a:p>
        </p:txBody>
      </p:sp>
      <p:sp>
        <p:nvSpPr>
          <p:cNvPr id="39" name="Picture Placeholder 25">
            <a:extLst>
              <a:ext uri="{FF2B5EF4-FFF2-40B4-BE49-F238E27FC236}">
                <a16:creationId xmlns:a16="http://schemas.microsoft.com/office/drawing/2014/main" id="{1E0F47CF-6DE7-F745-B9D8-55421009AF4E}"/>
              </a:ext>
            </a:extLst>
          </p:cNvPr>
          <p:cNvSpPr>
            <a:spLocks noGrp="1"/>
          </p:cNvSpPr>
          <p:nvPr>
            <p:ph type="pic" sz="quarter" idx="20"/>
          </p:nvPr>
        </p:nvSpPr>
        <p:spPr>
          <a:xfrm>
            <a:off x="6540500" y="2308936"/>
            <a:ext cx="1828800" cy="1831590"/>
          </a:xfrm>
          <a:prstGeom prst="rect">
            <a:avLst/>
          </a:prstGeom>
        </p:spPr>
        <p:txBody>
          <a:bodyPr/>
          <a:lstStyle>
            <a:lvl1pPr>
              <a:defRPr sz="2000"/>
            </a:lvl1pPr>
          </a:lstStyle>
          <a:p>
            <a:r>
              <a:rPr lang="en-US"/>
              <a:t>Click icon to add picture</a:t>
            </a:r>
          </a:p>
        </p:txBody>
      </p:sp>
      <p:sp>
        <p:nvSpPr>
          <p:cNvPr id="40" name="Picture Placeholder 25">
            <a:extLst>
              <a:ext uri="{FF2B5EF4-FFF2-40B4-BE49-F238E27FC236}">
                <a16:creationId xmlns:a16="http://schemas.microsoft.com/office/drawing/2014/main" id="{B4621956-6AB4-E346-8900-9AE2A51ADBC5}"/>
              </a:ext>
            </a:extLst>
          </p:cNvPr>
          <p:cNvSpPr>
            <a:spLocks noGrp="1"/>
          </p:cNvSpPr>
          <p:nvPr>
            <p:ph type="pic" sz="quarter" idx="21"/>
          </p:nvPr>
        </p:nvSpPr>
        <p:spPr>
          <a:xfrm>
            <a:off x="9296400" y="2314278"/>
            <a:ext cx="1828800" cy="1831590"/>
          </a:xfrm>
          <a:prstGeom prst="rect">
            <a:avLst/>
          </a:prstGeom>
        </p:spPr>
        <p:txBody>
          <a:bodyPr/>
          <a:lstStyle>
            <a:lvl1pPr>
              <a:defRPr sz="2000"/>
            </a:lvl1pPr>
          </a:lstStyle>
          <a:p>
            <a:r>
              <a:rPr lang="en-US"/>
              <a:t>Click icon to add picture</a:t>
            </a:r>
          </a:p>
        </p:txBody>
      </p:sp>
      <p:sp>
        <p:nvSpPr>
          <p:cNvPr id="25" name="Title 1">
            <a:extLst>
              <a:ext uri="{FF2B5EF4-FFF2-40B4-BE49-F238E27FC236}">
                <a16:creationId xmlns:a16="http://schemas.microsoft.com/office/drawing/2014/main" id="{3B64062A-6292-0441-95CB-9A91F49DBAA7}"/>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sp>
        <p:nvSpPr>
          <p:cNvPr id="6" name="Date Placeholder 5">
            <a:extLst>
              <a:ext uri="{FF2B5EF4-FFF2-40B4-BE49-F238E27FC236}">
                <a16:creationId xmlns:a16="http://schemas.microsoft.com/office/drawing/2014/main" id="{383883EC-FACE-4093-9976-8B0D4C8BEBCC}"/>
              </a:ext>
            </a:extLst>
          </p:cNvPr>
          <p:cNvSpPr>
            <a:spLocks noGrp="1"/>
          </p:cNvSpPr>
          <p:nvPr>
            <p:ph type="dt" sz="half" idx="22"/>
          </p:nvPr>
        </p:nvSpPr>
        <p:spPr/>
        <p:txBody>
          <a:bodyPr/>
          <a:lstStyle/>
          <a:p>
            <a:r>
              <a:rPr lang="en-US"/>
              <a:t>September 3, 20XX </a:t>
            </a:r>
          </a:p>
        </p:txBody>
      </p:sp>
      <p:sp>
        <p:nvSpPr>
          <p:cNvPr id="7" name="Footer Placeholder 6">
            <a:extLst>
              <a:ext uri="{FF2B5EF4-FFF2-40B4-BE49-F238E27FC236}">
                <a16:creationId xmlns:a16="http://schemas.microsoft.com/office/drawing/2014/main" id="{E2611EE2-9C8D-405E-9ABF-8EFD1E1D6BB5}"/>
              </a:ext>
            </a:extLst>
          </p:cNvPr>
          <p:cNvSpPr>
            <a:spLocks noGrp="1"/>
          </p:cNvSpPr>
          <p:nvPr>
            <p:ph type="ftr" sz="quarter" idx="23"/>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EFE126EB-13BB-4830-A999-3778C11747A6}"/>
              </a:ext>
            </a:extLst>
          </p:cNvPr>
          <p:cNvSpPr>
            <a:spLocks noGrp="1"/>
          </p:cNvSpPr>
          <p:nvPr>
            <p:ph type="sldNum" sz="quarter" idx="2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023963209"/>
      </p:ext>
    </p:extLst>
  </p:cSld>
  <p:clrMapOvr>
    <a:masterClrMapping/>
  </p:clrMapOvr>
  <p:extLst>
    <p:ext uri="{DCECCB84-F9BA-43D5-87BE-67443E8EF086}">
      <p15:sldGuideLst xmlns:p15="http://schemas.microsoft.com/office/powerpoint/2012/main">
        <p15:guide id="2" pos="648" userDrawn="1">
          <p15:clr>
            <a:srgbClr val="FBAE40"/>
          </p15:clr>
        </p15:guide>
        <p15:guide id="4" orient="horz" pos="1152" userDrawn="1">
          <p15:clr>
            <a:srgbClr val="FBAE40"/>
          </p15:clr>
        </p15:guide>
        <p15:guide id="5" orient="horz" pos="1440" userDrawn="1">
          <p15:clr>
            <a:srgbClr val="FBAE40"/>
          </p15:clr>
        </p15:guide>
        <p15:guide id="8" orient="horz" pos="3072" userDrawn="1">
          <p15:clr>
            <a:srgbClr val="FBAE40"/>
          </p15:clr>
        </p15:guide>
        <p15:guide id="13" pos="6384" userDrawn="1">
          <p15:clr>
            <a:srgbClr val="FBAE40"/>
          </p15:clr>
        </p15:guide>
        <p15:guide id="14" orient="horz" pos="3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A116A2E3-682D-BD4F-9FC9-4546B0C9A186}"/>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32" name="Straight Connector 31">
            <a:extLst>
              <a:ext uri="{FF2B5EF4-FFF2-40B4-BE49-F238E27FC236}">
                <a16:creationId xmlns:a16="http://schemas.microsoft.com/office/drawing/2014/main" id="{ED64AC08-85A6-6F44-88B4-3FAE91B70C1B}"/>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2D1056DE-470B-C64D-99AE-5039A021EC58}"/>
              </a:ext>
            </a:extLst>
          </p:cNvPr>
          <p:cNvSpPr>
            <a:spLocks noGrp="1"/>
          </p:cNvSpPr>
          <p:nvPr>
            <p:ph type="body" sz="quarter" idx="17"/>
          </p:nvPr>
        </p:nvSpPr>
        <p:spPr>
          <a:xfrm>
            <a:off x="941616" y="2328553"/>
            <a:ext cx="2286000" cy="911029"/>
          </a:xfrm>
          <a:prstGeom prst="rect">
            <a:avLst/>
          </a:prstGeom>
        </p:spPr>
        <p:txBody>
          <a:bodyPr/>
          <a:lstStyle>
            <a:lvl1pPr>
              <a:buNone/>
              <a:defRPr sz="1800" b="1"/>
            </a:lvl1pPr>
          </a:lstStyle>
          <a:p>
            <a:pPr lvl="0"/>
            <a:r>
              <a:rPr lang="en-US"/>
              <a:t>Click to edit Master text styles</a:t>
            </a:r>
          </a:p>
        </p:txBody>
      </p:sp>
      <p:sp>
        <p:nvSpPr>
          <p:cNvPr id="37" name="Text Placeholder 4">
            <a:extLst>
              <a:ext uri="{FF2B5EF4-FFF2-40B4-BE49-F238E27FC236}">
                <a16:creationId xmlns:a16="http://schemas.microsoft.com/office/drawing/2014/main" id="{4ADA9C53-0DC4-4D43-B80C-9B0A9E0EBDE1}"/>
              </a:ext>
            </a:extLst>
          </p:cNvPr>
          <p:cNvSpPr>
            <a:spLocks noGrp="1"/>
          </p:cNvSpPr>
          <p:nvPr>
            <p:ph type="body" sz="quarter" idx="19"/>
          </p:nvPr>
        </p:nvSpPr>
        <p:spPr>
          <a:xfrm>
            <a:off x="6206672" y="2328553"/>
            <a:ext cx="2286000" cy="911029"/>
          </a:xfrm>
          <a:prstGeom prst="rect">
            <a:avLst/>
          </a:prstGeom>
        </p:spPr>
        <p:txBody>
          <a:bodyPr/>
          <a:lstStyle>
            <a:lvl1pPr>
              <a:buNone/>
              <a:defRPr sz="1800" b="1"/>
            </a:lvl1pPr>
          </a:lstStyle>
          <a:p>
            <a:pPr lvl="0"/>
            <a:r>
              <a:rPr lang="en-US"/>
              <a:t>Click to edit Master text styles</a:t>
            </a:r>
          </a:p>
        </p:txBody>
      </p:sp>
      <p:sp>
        <p:nvSpPr>
          <p:cNvPr id="38" name="Text Placeholder 4">
            <a:extLst>
              <a:ext uri="{FF2B5EF4-FFF2-40B4-BE49-F238E27FC236}">
                <a16:creationId xmlns:a16="http://schemas.microsoft.com/office/drawing/2014/main" id="{F8E68047-DF25-AB45-A0F0-F4DFE23516C6}"/>
              </a:ext>
            </a:extLst>
          </p:cNvPr>
          <p:cNvSpPr>
            <a:spLocks noGrp="1"/>
          </p:cNvSpPr>
          <p:nvPr>
            <p:ph type="body" sz="quarter" idx="20"/>
          </p:nvPr>
        </p:nvSpPr>
        <p:spPr>
          <a:xfrm>
            <a:off x="6206672" y="3336211"/>
            <a:ext cx="2286000" cy="2490992"/>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1" name="Text Placeholder 4">
            <a:extLst>
              <a:ext uri="{FF2B5EF4-FFF2-40B4-BE49-F238E27FC236}">
                <a16:creationId xmlns:a16="http://schemas.microsoft.com/office/drawing/2014/main" id="{61DB1B27-14E7-1549-BDAA-6DD31A1B1FC4}"/>
              </a:ext>
            </a:extLst>
          </p:cNvPr>
          <p:cNvSpPr>
            <a:spLocks noGrp="1"/>
          </p:cNvSpPr>
          <p:nvPr>
            <p:ph type="body" sz="quarter" idx="21"/>
          </p:nvPr>
        </p:nvSpPr>
        <p:spPr>
          <a:xfrm>
            <a:off x="8839200" y="2328553"/>
            <a:ext cx="2286000" cy="911029"/>
          </a:xfrm>
          <a:prstGeom prst="rect">
            <a:avLst/>
          </a:prstGeom>
        </p:spPr>
        <p:txBody>
          <a:bodyPr/>
          <a:lstStyle>
            <a:lvl1pPr>
              <a:buNone/>
              <a:defRPr sz="1800" b="1"/>
            </a:lvl1pPr>
          </a:lstStyle>
          <a:p>
            <a:pPr lvl="0"/>
            <a:r>
              <a:rPr lang="en-US"/>
              <a:t>Click to edit Master text styles</a:t>
            </a:r>
          </a:p>
        </p:txBody>
      </p:sp>
      <p:sp>
        <p:nvSpPr>
          <p:cNvPr id="42" name="Text Placeholder 4">
            <a:extLst>
              <a:ext uri="{FF2B5EF4-FFF2-40B4-BE49-F238E27FC236}">
                <a16:creationId xmlns:a16="http://schemas.microsoft.com/office/drawing/2014/main" id="{69D66743-22F2-C84F-9FD2-F350766D6CDF}"/>
              </a:ext>
            </a:extLst>
          </p:cNvPr>
          <p:cNvSpPr>
            <a:spLocks noGrp="1"/>
          </p:cNvSpPr>
          <p:nvPr>
            <p:ph type="body" sz="quarter" idx="22"/>
          </p:nvPr>
        </p:nvSpPr>
        <p:spPr>
          <a:xfrm>
            <a:off x="8839200" y="3331030"/>
            <a:ext cx="2286000" cy="2466536"/>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3" name="Text Placeholder 4">
            <a:extLst>
              <a:ext uri="{FF2B5EF4-FFF2-40B4-BE49-F238E27FC236}">
                <a16:creationId xmlns:a16="http://schemas.microsoft.com/office/drawing/2014/main" id="{4A38EF55-8739-4A40-A228-67296EA938B3}"/>
              </a:ext>
            </a:extLst>
          </p:cNvPr>
          <p:cNvSpPr>
            <a:spLocks noGrp="1"/>
          </p:cNvSpPr>
          <p:nvPr>
            <p:ph type="body" sz="quarter" idx="23"/>
          </p:nvPr>
        </p:nvSpPr>
        <p:spPr>
          <a:xfrm>
            <a:off x="3574144" y="2328553"/>
            <a:ext cx="2286000" cy="911029"/>
          </a:xfrm>
          <a:prstGeom prst="rect">
            <a:avLst/>
          </a:prstGeom>
        </p:spPr>
        <p:txBody>
          <a:bodyPr/>
          <a:lstStyle>
            <a:lvl1pPr>
              <a:buNone/>
              <a:defRPr sz="1800" b="1"/>
            </a:lvl1pPr>
          </a:lstStyle>
          <a:p>
            <a:pPr lvl="0"/>
            <a:r>
              <a:rPr lang="en-US"/>
              <a:t>Click to edit Master text styles</a:t>
            </a:r>
          </a:p>
        </p:txBody>
      </p:sp>
      <p:sp>
        <p:nvSpPr>
          <p:cNvPr id="44" name="Text Placeholder 4">
            <a:extLst>
              <a:ext uri="{FF2B5EF4-FFF2-40B4-BE49-F238E27FC236}">
                <a16:creationId xmlns:a16="http://schemas.microsoft.com/office/drawing/2014/main" id="{268DC74C-B0F9-2649-BEC3-BBA0BD737650}"/>
              </a:ext>
            </a:extLst>
          </p:cNvPr>
          <p:cNvSpPr>
            <a:spLocks noGrp="1"/>
          </p:cNvSpPr>
          <p:nvPr>
            <p:ph type="body" sz="quarter" idx="24"/>
          </p:nvPr>
        </p:nvSpPr>
        <p:spPr>
          <a:xfrm>
            <a:off x="3557921" y="3331029"/>
            <a:ext cx="2286000" cy="2466537"/>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3" name="Text Placeholder 2">
            <a:extLst>
              <a:ext uri="{FF2B5EF4-FFF2-40B4-BE49-F238E27FC236}">
                <a16:creationId xmlns:a16="http://schemas.microsoft.com/office/drawing/2014/main" id="{57B1422B-E6C5-43B2-9F2B-DECEB3812142}"/>
              </a:ext>
            </a:extLst>
          </p:cNvPr>
          <p:cNvSpPr>
            <a:spLocks noGrp="1"/>
          </p:cNvSpPr>
          <p:nvPr>
            <p:ph type="body" sz="quarter" idx="25"/>
          </p:nvPr>
        </p:nvSpPr>
        <p:spPr>
          <a:xfrm>
            <a:off x="968377" y="3331029"/>
            <a:ext cx="2286000" cy="2466975"/>
          </a:xfrm>
          <a:prstGeom prst="rect">
            <a:avLst/>
          </a:prstGeom>
        </p:spPr>
        <p:txBody>
          <a:bodyPr/>
          <a:lstStyle>
            <a:lvl1pPr marL="0" indent="0">
              <a:lnSpc>
                <a:spcPct val="100000"/>
              </a:lnSpc>
              <a:buNone/>
              <a:defRPr sz="1400"/>
            </a:lvl1pPr>
            <a:lvl2pPr>
              <a:buNone/>
              <a:defRPr sz="1400"/>
            </a:lvl2pPr>
            <a:lvl3pPr>
              <a:buNone/>
              <a:defRPr sz="1400"/>
            </a:lvl3pPr>
            <a:lvl4pPr>
              <a:buNone/>
              <a:defRPr sz="1400"/>
            </a:lvl4pPr>
            <a:lvl5pPr>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BC81DA9-1713-43A7-A2CF-A9525B11AF43}"/>
              </a:ext>
            </a:extLst>
          </p:cNvPr>
          <p:cNvSpPr>
            <a:spLocks noGrp="1"/>
          </p:cNvSpPr>
          <p:nvPr>
            <p:ph type="dt" sz="half" idx="26"/>
          </p:nvPr>
        </p:nvSpPr>
        <p:spPr/>
        <p:txBody>
          <a:bodyPr/>
          <a:lstStyle/>
          <a:p>
            <a:r>
              <a:rPr lang="en-US"/>
              <a:t>September 3, 20XX </a:t>
            </a:r>
          </a:p>
        </p:txBody>
      </p:sp>
      <p:sp>
        <p:nvSpPr>
          <p:cNvPr id="8" name="Footer Placeholder 7">
            <a:extLst>
              <a:ext uri="{FF2B5EF4-FFF2-40B4-BE49-F238E27FC236}">
                <a16:creationId xmlns:a16="http://schemas.microsoft.com/office/drawing/2014/main" id="{CA76A8F0-5D79-4C8A-9966-308409EB26B0}"/>
              </a:ext>
            </a:extLst>
          </p:cNvPr>
          <p:cNvSpPr>
            <a:spLocks noGrp="1"/>
          </p:cNvSpPr>
          <p:nvPr>
            <p:ph type="ftr" sz="quarter" idx="27"/>
          </p:nvPr>
        </p:nvSpPr>
        <p:spPr/>
        <p:txBody>
          <a:bodyPr/>
          <a:lstStyle/>
          <a:p>
            <a:r>
              <a:rPr lang="en-US">
                <a:solidFill>
                  <a:schemeClr val="bg1"/>
                </a:solidFill>
              </a:rPr>
              <a:t>Annual Review</a:t>
            </a:r>
          </a:p>
        </p:txBody>
      </p:sp>
      <p:sp>
        <p:nvSpPr>
          <p:cNvPr id="9" name="Slide Number Placeholder 8">
            <a:extLst>
              <a:ext uri="{FF2B5EF4-FFF2-40B4-BE49-F238E27FC236}">
                <a16:creationId xmlns:a16="http://schemas.microsoft.com/office/drawing/2014/main" id="{3F85BAE5-43DA-49F0-89E6-66D549C52389}"/>
              </a:ext>
            </a:extLst>
          </p:cNvPr>
          <p:cNvSpPr>
            <a:spLocks noGrp="1"/>
          </p:cNvSpPr>
          <p:nvPr>
            <p:ph type="sldNum" sz="quarter" idx="28"/>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199256008"/>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14" pos="1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79F22C8-3EAB-425F-ADBA-3A162D82024E}"/>
              </a:ext>
            </a:extLst>
          </p:cNvPr>
          <p:cNvSpPr>
            <a:spLocks noGrp="1"/>
          </p:cNvSpPr>
          <p:nvPr>
            <p:ph type="dt" sz="half" idx="2"/>
          </p:nvPr>
        </p:nvSpPr>
        <p:spPr>
          <a:xfrm>
            <a:off x="9830818" y="6292334"/>
            <a:ext cx="1522982" cy="182880"/>
          </a:xfrm>
          <a:prstGeom prst="rect">
            <a:avLst/>
          </a:prstGeom>
        </p:spPr>
        <p:txBody>
          <a:bodyPr vert="horz" lIns="0" tIns="45720" rIns="0" bIns="45720" rtlCol="0" anchor="ctr"/>
          <a:lstStyle>
            <a:lvl1pPr algn="l">
              <a:defRPr sz="1200" b="0">
                <a:solidFill>
                  <a:schemeClr val="bg1"/>
                </a:solidFill>
              </a:defRPr>
            </a:lvl1pPr>
          </a:lstStyle>
          <a:p>
            <a:r>
              <a:rPr lang="en-US"/>
              <a:t>September 3, 20XX </a:t>
            </a:r>
          </a:p>
        </p:txBody>
      </p:sp>
      <p:sp>
        <p:nvSpPr>
          <p:cNvPr id="3" name="Footer Placeholder 4">
            <a:extLst>
              <a:ext uri="{FF2B5EF4-FFF2-40B4-BE49-F238E27FC236}">
                <a16:creationId xmlns:a16="http://schemas.microsoft.com/office/drawing/2014/main" id="{CC4B4F87-0B31-4EDA-8270-4233B0D8FF74}"/>
              </a:ext>
            </a:extLst>
          </p:cNvPr>
          <p:cNvSpPr>
            <a:spLocks noGrp="1"/>
          </p:cNvSpPr>
          <p:nvPr>
            <p:ph type="ftr" sz="quarter" idx="3"/>
          </p:nvPr>
        </p:nvSpPr>
        <p:spPr>
          <a:xfrm>
            <a:off x="8298180" y="6294120"/>
            <a:ext cx="1462788" cy="182880"/>
          </a:xfrm>
          <a:prstGeom prst="rect">
            <a:avLst/>
          </a:prstGeom>
        </p:spPr>
        <p:txBody>
          <a:bodyPr vert="horz" lIns="91440" tIns="45720" rIns="91440" bIns="45720" rtlCol="0" anchor="ctr"/>
          <a:lstStyle>
            <a:lvl1pPr algn="l">
              <a:defRPr sz="1200" b="1">
                <a:solidFill>
                  <a:schemeClr val="bg1"/>
                </a:solidFill>
              </a:defRPr>
            </a:lvl1pPr>
          </a:lstStyle>
          <a:p>
            <a:r>
              <a:rPr lang="en-US">
                <a:solidFill>
                  <a:schemeClr val="bg1"/>
                </a:solidFill>
              </a:rPr>
              <a:t>Annual Review</a:t>
            </a:r>
          </a:p>
        </p:txBody>
      </p:sp>
      <p:sp>
        <p:nvSpPr>
          <p:cNvPr id="4" name="Slide Number Placeholder 5">
            <a:extLst>
              <a:ext uri="{FF2B5EF4-FFF2-40B4-BE49-F238E27FC236}">
                <a16:creationId xmlns:a16="http://schemas.microsoft.com/office/drawing/2014/main" id="{A05EC255-976A-48BF-A8A0-1ECEBDFBB6B7}"/>
              </a:ext>
            </a:extLst>
          </p:cNvPr>
          <p:cNvSpPr>
            <a:spLocks noGrp="1"/>
          </p:cNvSpPr>
          <p:nvPr>
            <p:ph type="sldNum" sz="quarter" idx="4"/>
          </p:nvPr>
        </p:nvSpPr>
        <p:spPr>
          <a:xfrm>
            <a:off x="11493500" y="6292334"/>
            <a:ext cx="412750" cy="182880"/>
          </a:xfrm>
          <a:prstGeom prst="rect">
            <a:avLst/>
          </a:prstGeom>
        </p:spPr>
        <p:txBody>
          <a:bodyPr vert="horz" lIns="91440" tIns="45720" rIns="91440" bIns="45720" rtlCol="0" anchor="ctr"/>
          <a:lstStyle>
            <a:lvl1pPr algn="r">
              <a:defRPr sz="1200">
                <a:solidFill>
                  <a:schemeClr val="bg1"/>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74" r:id="rId2"/>
    <p:sldLayoutId id="2147483673" r:id="rId3"/>
    <p:sldLayoutId id="2147483671" r:id="rId4"/>
    <p:sldLayoutId id="2147483678" r:id="rId5"/>
    <p:sldLayoutId id="2147483676" r:id="rId6"/>
    <p:sldLayoutId id="2147483677" r:id="rId7"/>
    <p:sldLayoutId id="2147483660" r:id="rId8"/>
    <p:sldLayoutId id="2147483675" r:id="rId9"/>
    <p:sldLayoutId id="2147483679" r:id="rId10"/>
    <p:sldLayoutId id="2147483680" r:id="rId11"/>
    <p:sldLayoutId id="2147483681" r:id="rId12"/>
    <p:sldLayoutId id="2147483684" r:id="rId13"/>
  </p:sldLayoutIdLs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7008" userDrawn="1">
          <p15:clr>
            <a:srgbClr val="F26B43"/>
          </p15:clr>
        </p15:guide>
        <p15:guide id="8" pos="3720">
          <p15:clr>
            <a:srgbClr val="547EBF"/>
          </p15:clr>
        </p15:guide>
        <p15:guide id="9" pos="2112">
          <p15:clr>
            <a:srgbClr val="547EBF"/>
          </p15:clr>
        </p15:guide>
        <p15:guide id="10" pos="1824" userDrawn="1">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orient="horz" pos="624" userDrawn="1">
          <p15:clr>
            <a:srgbClr val="F26B43"/>
          </p15:clr>
        </p15:guide>
        <p15:guide id="18" orient="horz" pos="3672" userDrawn="1">
          <p15:clr>
            <a:srgbClr val="F26B43"/>
          </p15:clr>
        </p15:guide>
        <p15:guide id="19" pos="3984"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ECC17-4660-124A-8996-54F15FD169C0}"/>
              </a:ext>
            </a:extLst>
          </p:cNvPr>
          <p:cNvSpPr>
            <a:spLocks noGrp="1"/>
          </p:cNvSpPr>
          <p:nvPr>
            <p:ph sz="quarter" idx="11"/>
          </p:nvPr>
        </p:nvSpPr>
        <p:spPr/>
        <p:txBody>
          <a:bodyPr/>
          <a:lstStyle/>
          <a:p>
            <a:r>
              <a:rPr lang="en-US" b="1" dirty="0"/>
              <a:t>Data 599</a:t>
            </a:r>
            <a:r>
              <a:rPr lang="en-US" dirty="0"/>
              <a:t>      Mitch Harris, Ryan Koenig, Nathan Smith 	June 22, 2021 </a:t>
            </a:r>
          </a:p>
          <a:p>
            <a:endParaRPr lang="en-US" dirty="0"/>
          </a:p>
        </p:txBody>
      </p:sp>
      <p:sp>
        <p:nvSpPr>
          <p:cNvPr id="9" name="Title 8">
            <a:extLst>
              <a:ext uri="{FF2B5EF4-FFF2-40B4-BE49-F238E27FC236}">
                <a16:creationId xmlns:a16="http://schemas.microsoft.com/office/drawing/2014/main" id="{9C99CF7C-AFAB-48F1-8FC3-CCCE989822A6}"/>
              </a:ext>
            </a:extLst>
          </p:cNvPr>
          <p:cNvSpPr>
            <a:spLocks noGrp="1"/>
          </p:cNvSpPr>
          <p:nvPr>
            <p:ph type="title"/>
          </p:nvPr>
        </p:nvSpPr>
        <p:spPr>
          <a:xfrm>
            <a:off x="976313" y="1656344"/>
            <a:ext cx="9863322" cy="2113466"/>
          </a:xfrm>
        </p:spPr>
        <p:txBody>
          <a:bodyPr/>
          <a:lstStyle/>
          <a:p>
            <a:br>
              <a:rPr lang="en-US" sz="4000" dirty="0"/>
            </a:br>
            <a:r>
              <a:rPr lang="en-US" sz="4000" dirty="0"/>
              <a:t>Real-time Anomaly Detection for Building Sensors</a:t>
            </a:r>
            <a:br>
              <a:rPr lang="en-US" sz="2400" dirty="0"/>
            </a:br>
            <a:r>
              <a:rPr lang="en-US" sz="2400" dirty="0"/>
              <a:t>Urban Data Lab Capstone Project</a:t>
            </a:r>
            <a:br>
              <a:rPr lang="en-US" sz="2400" dirty="0"/>
            </a:br>
            <a:r>
              <a:rPr lang="en-US" sz="2400" dirty="0"/>
              <a:t>Final Presentation</a:t>
            </a:r>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Subset of Data</a:t>
            </a:r>
            <a:br>
              <a:rPr lang="en-US" dirty="0"/>
            </a:br>
            <a:r>
              <a:rPr lang="en-US" sz="3000" dirty="0"/>
              <a:t>Current Progress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10</a:t>
            </a:fld>
            <a:endParaRPr lang="en-US"/>
          </a:p>
        </p:txBody>
      </p:sp>
      <p:sp>
        <p:nvSpPr>
          <p:cNvPr id="8" name="Content Placeholder 7">
            <a:extLst>
              <a:ext uri="{FF2B5EF4-FFF2-40B4-BE49-F238E27FC236}">
                <a16:creationId xmlns:a16="http://schemas.microsoft.com/office/drawing/2014/main" id="{9BB1FBD5-843A-4E03-B5F7-6AE706DC18D9}"/>
              </a:ext>
            </a:extLst>
          </p:cNvPr>
          <p:cNvSpPr>
            <a:spLocks noGrp="1"/>
          </p:cNvSpPr>
          <p:nvPr>
            <p:ph sz="half" idx="1"/>
          </p:nvPr>
        </p:nvSpPr>
        <p:spPr>
          <a:xfrm>
            <a:off x="1028699" y="2286003"/>
            <a:ext cx="2487499" cy="3568696"/>
          </a:xfrm>
        </p:spPr>
        <p:txBody>
          <a:bodyPr/>
          <a:lstStyle/>
          <a:p>
            <a:r>
              <a:rPr lang="en-US" sz="2000" dirty="0"/>
              <a:t>High variation in sensor patterns and anomalies types</a:t>
            </a:r>
          </a:p>
          <a:p>
            <a:endParaRPr lang="en-US" sz="2000" dirty="0"/>
          </a:p>
          <a:p>
            <a:endParaRPr lang="en-US" sz="2000" dirty="0"/>
          </a:p>
        </p:txBody>
      </p:sp>
      <p:pic>
        <p:nvPicPr>
          <p:cNvPr id="7" name="Picture Placeholder 8">
            <a:extLst>
              <a:ext uri="{FF2B5EF4-FFF2-40B4-BE49-F238E27FC236}">
                <a16:creationId xmlns:a16="http://schemas.microsoft.com/office/drawing/2014/main" id="{E106819D-9044-46BE-BF0A-51E4DCBF569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884639" y="2147975"/>
            <a:ext cx="7505513" cy="4034081"/>
          </a:xfrm>
        </p:spPr>
      </p:pic>
    </p:spTree>
    <p:extLst>
      <p:ext uri="{BB962C8B-B14F-4D97-AF65-F5344CB8AC3E}">
        <p14:creationId xmlns:p14="http://schemas.microsoft.com/office/powerpoint/2010/main" val="3464691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Real-time Detection Framework</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11</a:t>
            </a:fld>
            <a:endParaRPr lang="en-US"/>
          </a:p>
        </p:txBody>
      </p:sp>
      <p:sp>
        <p:nvSpPr>
          <p:cNvPr id="8" name="Content Placeholder 2">
            <a:extLst>
              <a:ext uri="{FF2B5EF4-FFF2-40B4-BE49-F238E27FC236}">
                <a16:creationId xmlns:a16="http://schemas.microsoft.com/office/drawing/2014/main" id="{0602D64C-7A74-4F54-BE39-917963439AAF}"/>
              </a:ext>
            </a:extLst>
          </p:cNvPr>
          <p:cNvSpPr txBox="1">
            <a:spLocks/>
          </p:cNvSpPr>
          <p:nvPr/>
        </p:nvSpPr>
        <p:spPr>
          <a:xfrm>
            <a:off x="1200150" y="2438402"/>
            <a:ext cx="9791700"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sp>
        <p:nvSpPr>
          <p:cNvPr id="54" name="TextBox 53">
            <a:extLst>
              <a:ext uri="{FF2B5EF4-FFF2-40B4-BE49-F238E27FC236}">
                <a16:creationId xmlns:a16="http://schemas.microsoft.com/office/drawing/2014/main" id="{40DCE47D-3F7A-42B0-B043-72ECB2ADDB4F}"/>
              </a:ext>
            </a:extLst>
          </p:cNvPr>
          <p:cNvSpPr txBox="1"/>
          <p:nvPr/>
        </p:nvSpPr>
        <p:spPr>
          <a:xfrm>
            <a:off x="961644" y="2189176"/>
            <a:ext cx="930209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Anomaly detection models are trained and parameters stored</a:t>
            </a:r>
          </a:p>
          <a:p>
            <a:pPr marL="285750" indent="-285750">
              <a:buFont typeface="Arial" panose="020B0604020202020204" pitchFamily="34" charset="0"/>
              <a:buChar char="•"/>
            </a:pPr>
            <a:r>
              <a:rPr lang="en-US" sz="2000" dirty="0">
                <a:solidFill>
                  <a:schemeClr val="bg1"/>
                </a:solidFill>
              </a:rPr>
              <a:t>Anomaly detector only reads latest points and uses stored models</a:t>
            </a: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dirty="0">
              <a:solidFill>
                <a:schemeClr val="bg1"/>
              </a:solidFill>
            </a:endParaRPr>
          </a:p>
        </p:txBody>
      </p:sp>
      <p:sp>
        <p:nvSpPr>
          <p:cNvPr id="44" name="Footer Placeholder 4">
            <a:extLst>
              <a:ext uri="{FF2B5EF4-FFF2-40B4-BE49-F238E27FC236}">
                <a16:creationId xmlns:a16="http://schemas.microsoft.com/office/drawing/2014/main" id="{5529843A-0DD7-4C31-A66A-469A47FDA953}"/>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pic>
        <p:nvPicPr>
          <p:cNvPr id="7" name="Picture 6">
            <a:extLst>
              <a:ext uri="{FF2B5EF4-FFF2-40B4-BE49-F238E27FC236}">
                <a16:creationId xmlns:a16="http://schemas.microsoft.com/office/drawing/2014/main" id="{051D4E68-42C9-4E76-89EA-48462543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896" y="3004784"/>
            <a:ext cx="6200861" cy="3108793"/>
          </a:xfrm>
          <a:prstGeom prst="rect">
            <a:avLst/>
          </a:prstGeom>
        </p:spPr>
      </p:pic>
    </p:spTree>
    <p:extLst>
      <p:ext uri="{BB962C8B-B14F-4D97-AF65-F5344CB8AC3E}">
        <p14:creationId xmlns:p14="http://schemas.microsoft.com/office/powerpoint/2010/main" val="100312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Anomaly Detection Model</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12</a:t>
            </a:fld>
            <a:endParaRPr lang="en-US"/>
          </a:p>
        </p:txBody>
      </p:sp>
      <p:sp>
        <p:nvSpPr>
          <p:cNvPr id="8" name="Content Placeholder 7">
            <a:extLst>
              <a:ext uri="{FF2B5EF4-FFF2-40B4-BE49-F238E27FC236}">
                <a16:creationId xmlns:a16="http://schemas.microsoft.com/office/drawing/2014/main" id="{9BB1FBD5-843A-4E03-B5F7-6AE706DC18D9}"/>
              </a:ext>
            </a:extLst>
          </p:cNvPr>
          <p:cNvSpPr>
            <a:spLocks noGrp="1"/>
          </p:cNvSpPr>
          <p:nvPr>
            <p:ph sz="half" idx="1"/>
          </p:nvPr>
        </p:nvSpPr>
        <p:spPr>
          <a:xfrm>
            <a:off x="1028700" y="2286003"/>
            <a:ext cx="8732268" cy="3568696"/>
          </a:xfrm>
        </p:spPr>
        <p:txBody>
          <a:bodyPr/>
          <a:lstStyle/>
          <a:p>
            <a:r>
              <a:rPr lang="en-US" sz="2000" dirty="0"/>
              <a:t>LSTM Encoder-Decoder Model Selected</a:t>
            </a:r>
          </a:p>
          <a:p>
            <a:pPr marL="342900" indent="-342900">
              <a:buFont typeface="Arial" panose="020B0604020202020204" pitchFamily="34" charset="0"/>
              <a:buChar char="•"/>
            </a:pPr>
            <a:r>
              <a:rPr lang="en-US" sz="2000" dirty="0"/>
              <a:t>Identified as a successful model on IoT sensors</a:t>
            </a:r>
          </a:p>
          <a:p>
            <a:pPr marL="342900" indent="-342900">
              <a:buFont typeface="Arial" panose="020B0604020202020204" pitchFamily="34" charset="0"/>
              <a:buChar char="•"/>
            </a:pPr>
            <a:r>
              <a:rPr lang="en-US" sz="2000" dirty="0"/>
              <a:t>Able to run in an unsupervised approach</a:t>
            </a:r>
          </a:p>
          <a:p>
            <a:pPr marL="342900" indent="-342900">
              <a:buFont typeface="Arial" panose="020B0604020202020204" pitchFamily="34" charset="0"/>
              <a:buChar char="•"/>
            </a:pPr>
            <a:r>
              <a:rPr lang="en-US" sz="2000" dirty="0"/>
              <a:t>Flexible model to handle different sensor types</a:t>
            </a:r>
          </a:p>
          <a:p>
            <a:pPr marL="342900" indent="-342900">
              <a:buFont typeface="Arial" panose="020B0604020202020204" pitchFamily="34" charset="0"/>
              <a:buChar char="•"/>
            </a:pPr>
            <a:r>
              <a:rPr lang="en-US" sz="2000" dirty="0"/>
              <a:t>Has tunable parameters</a:t>
            </a:r>
          </a:p>
          <a:p>
            <a:pPr marL="342900" indent="-342900">
              <a:buFont typeface="Arial" panose="020B0604020202020204" pitchFamily="34" charset="0"/>
              <a:buChar char="•"/>
            </a:pPr>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0CE1A5DB-1722-4A3F-9B5E-8FAE9046C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243" y="2083773"/>
            <a:ext cx="1320753" cy="3797166"/>
          </a:xfrm>
          <a:prstGeom prst="rect">
            <a:avLst/>
          </a:prstGeom>
        </p:spPr>
      </p:pic>
    </p:spTree>
    <p:extLst>
      <p:ext uri="{BB962C8B-B14F-4D97-AF65-F5344CB8AC3E}">
        <p14:creationId xmlns:p14="http://schemas.microsoft.com/office/powerpoint/2010/main" val="65513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29C701-0165-4C54-8B3F-2198E987EECD}"/>
              </a:ext>
            </a:extLst>
          </p:cNvPr>
          <p:cNvPicPr>
            <a:picLocks noChangeAspect="1"/>
          </p:cNvPicPr>
          <p:nvPr/>
        </p:nvPicPr>
        <p:blipFill rotWithShape="1">
          <a:blip r:embed="rId2">
            <a:extLst>
              <a:ext uri="{28A0092B-C50C-407E-A947-70E740481C1C}">
                <a14:useLocalDpi xmlns:a14="http://schemas.microsoft.com/office/drawing/2010/main" val="0"/>
              </a:ext>
            </a:extLst>
          </a:blip>
          <a:srcRect b="8060"/>
          <a:stretch/>
        </p:blipFill>
        <p:spPr>
          <a:xfrm>
            <a:off x="1182756" y="2564060"/>
            <a:ext cx="9574074" cy="3290639"/>
          </a:xfrm>
          <a:prstGeom prst="rect">
            <a:avLst/>
          </a:prstGeom>
        </p:spPr>
      </p:pic>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Anomaly Detection Model</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13</a:t>
            </a:fld>
            <a:endParaRPr lang="en-US"/>
          </a:p>
        </p:txBody>
      </p:sp>
      <p:sp>
        <p:nvSpPr>
          <p:cNvPr id="8" name="Content Placeholder 7">
            <a:extLst>
              <a:ext uri="{FF2B5EF4-FFF2-40B4-BE49-F238E27FC236}">
                <a16:creationId xmlns:a16="http://schemas.microsoft.com/office/drawing/2014/main" id="{9BB1FBD5-843A-4E03-B5F7-6AE706DC18D9}"/>
              </a:ext>
            </a:extLst>
          </p:cNvPr>
          <p:cNvSpPr>
            <a:spLocks noGrp="1"/>
          </p:cNvSpPr>
          <p:nvPr>
            <p:ph sz="half" idx="1"/>
          </p:nvPr>
        </p:nvSpPr>
        <p:spPr>
          <a:xfrm>
            <a:off x="1028700" y="2286003"/>
            <a:ext cx="4380698" cy="3568696"/>
          </a:xfrm>
        </p:spPr>
        <p:txBody>
          <a:bodyPr/>
          <a:lstStyle/>
          <a:p>
            <a:r>
              <a:rPr lang="en-US" sz="2000" b="1" dirty="0"/>
              <a:t>Two Model Setups Considered</a:t>
            </a:r>
          </a:p>
          <a:p>
            <a:pPr marL="342900" indent="-342900">
              <a:buFont typeface="Arial" panose="020B0604020202020204" pitchFamily="34" charset="0"/>
              <a:buChar char="•"/>
            </a:pPr>
            <a:endParaRPr lang="en-US" sz="2000" dirty="0"/>
          </a:p>
          <a:p>
            <a:endParaRPr lang="en-US" sz="2000" dirty="0"/>
          </a:p>
          <a:p>
            <a:endParaRPr lang="en-US" sz="2000" dirty="0"/>
          </a:p>
        </p:txBody>
      </p:sp>
      <p:sp>
        <p:nvSpPr>
          <p:cNvPr id="84" name="TextBox 83">
            <a:extLst>
              <a:ext uri="{FF2B5EF4-FFF2-40B4-BE49-F238E27FC236}">
                <a16:creationId xmlns:a16="http://schemas.microsoft.com/office/drawing/2014/main" id="{C22D0095-FDAC-4093-B649-B0C90345CCB0}"/>
              </a:ext>
            </a:extLst>
          </p:cNvPr>
          <p:cNvSpPr txBox="1"/>
          <p:nvPr/>
        </p:nvSpPr>
        <p:spPr>
          <a:xfrm>
            <a:off x="2845607" y="5611851"/>
            <a:ext cx="2717847" cy="307777"/>
          </a:xfrm>
          <a:prstGeom prst="rect">
            <a:avLst/>
          </a:prstGeom>
          <a:noFill/>
        </p:spPr>
        <p:txBody>
          <a:bodyPr wrap="square" rtlCol="0">
            <a:spAutoFit/>
          </a:bodyPr>
          <a:lstStyle/>
          <a:p>
            <a:pPr algn="ctr"/>
            <a:r>
              <a:rPr lang="en-US" sz="1400" dirty="0">
                <a:solidFill>
                  <a:schemeClr val="bg1"/>
                </a:solidFill>
              </a:rPr>
              <a:t>(Many-to-Many, Seq2Seq)</a:t>
            </a:r>
          </a:p>
        </p:txBody>
      </p:sp>
      <p:sp>
        <p:nvSpPr>
          <p:cNvPr id="85" name="TextBox 84">
            <a:extLst>
              <a:ext uri="{FF2B5EF4-FFF2-40B4-BE49-F238E27FC236}">
                <a16:creationId xmlns:a16="http://schemas.microsoft.com/office/drawing/2014/main" id="{A1677EBD-B212-449C-A139-810FEC095C52}"/>
              </a:ext>
            </a:extLst>
          </p:cNvPr>
          <p:cNvSpPr txBox="1"/>
          <p:nvPr/>
        </p:nvSpPr>
        <p:spPr>
          <a:xfrm>
            <a:off x="7755018" y="5611851"/>
            <a:ext cx="2549112" cy="307777"/>
          </a:xfrm>
          <a:prstGeom prst="rect">
            <a:avLst/>
          </a:prstGeom>
          <a:noFill/>
        </p:spPr>
        <p:txBody>
          <a:bodyPr wrap="square" rtlCol="0">
            <a:spAutoFit/>
          </a:bodyPr>
          <a:lstStyle/>
          <a:p>
            <a:pPr algn="ctr"/>
            <a:r>
              <a:rPr lang="en-US" sz="1400" dirty="0">
                <a:solidFill>
                  <a:schemeClr val="bg1"/>
                </a:solidFill>
              </a:rPr>
              <a:t>(Many-to-One)</a:t>
            </a:r>
          </a:p>
        </p:txBody>
      </p:sp>
    </p:spTree>
    <p:extLst>
      <p:ext uri="{BB962C8B-B14F-4D97-AF65-F5344CB8AC3E}">
        <p14:creationId xmlns:p14="http://schemas.microsoft.com/office/powerpoint/2010/main" val="345904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Anomaly Detection Model</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14</a:t>
            </a:fld>
            <a:endParaRPr lang="en-US"/>
          </a:p>
        </p:txBody>
      </p:sp>
      <p:pic>
        <p:nvPicPr>
          <p:cNvPr id="22" name="Picture 21">
            <a:extLst>
              <a:ext uri="{FF2B5EF4-FFF2-40B4-BE49-F238E27FC236}">
                <a16:creationId xmlns:a16="http://schemas.microsoft.com/office/drawing/2014/main" id="{92160804-ABB9-49D5-9136-24265B6D3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232" y="1997331"/>
            <a:ext cx="10514380" cy="2106431"/>
          </a:xfrm>
          <a:prstGeom prst="rect">
            <a:avLst/>
          </a:prstGeom>
        </p:spPr>
      </p:pic>
      <p:pic>
        <p:nvPicPr>
          <p:cNvPr id="24" name="Picture 23">
            <a:extLst>
              <a:ext uri="{FF2B5EF4-FFF2-40B4-BE49-F238E27FC236}">
                <a16:creationId xmlns:a16="http://schemas.microsoft.com/office/drawing/2014/main" id="{4F83D27C-9EBB-46DD-AEEE-59F239BFD7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5223" y="4292427"/>
            <a:ext cx="10435440" cy="1749873"/>
          </a:xfrm>
          <a:prstGeom prst="rect">
            <a:avLst/>
          </a:prstGeom>
        </p:spPr>
      </p:pic>
    </p:spTree>
    <p:extLst>
      <p:ext uri="{BB962C8B-B14F-4D97-AF65-F5344CB8AC3E}">
        <p14:creationId xmlns:p14="http://schemas.microsoft.com/office/powerpoint/2010/main" val="44289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Model Pipeline</a:t>
            </a:r>
            <a:br>
              <a:rPr lang="en-US" dirty="0"/>
            </a:br>
            <a:r>
              <a:rPr lang="en-US" sz="3000" dirty="0"/>
              <a:t>Methodology</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15</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pic>
        <p:nvPicPr>
          <p:cNvPr id="7" name="Picture 6">
            <a:extLst>
              <a:ext uri="{FF2B5EF4-FFF2-40B4-BE49-F238E27FC236}">
                <a16:creationId xmlns:a16="http://schemas.microsoft.com/office/drawing/2014/main" id="{3D451D89-5BF1-477F-8E45-8DA10F1F2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017" y="1943420"/>
            <a:ext cx="8577470" cy="4215500"/>
          </a:xfrm>
          <a:prstGeom prst="rect">
            <a:avLst/>
          </a:prstGeom>
        </p:spPr>
      </p:pic>
    </p:spTree>
    <p:extLst>
      <p:ext uri="{BB962C8B-B14F-4D97-AF65-F5344CB8AC3E}">
        <p14:creationId xmlns:p14="http://schemas.microsoft.com/office/powerpoint/2010/main" val="121926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9C5D49-5585-41C8-B2A4-D3E189EEBA3A}"/>
              </a:ext>
            </a:extLst>
          </p:cNvPr>
          <p:cNvSpPr txBox="1"/>
          <p:nvPr/>
        </p:nvSpPr>
        <p:spPr>
          <a:xfrm>
            <a:off x="994245" y="2060658"/>
            <a:ext cx="10289273" cy="4001095"/>
          </a:xfrm>
          <a:prstGeom prst="rect">
            <a:avLst/>
          </a:prstGeom>
          <a:noFill/>
        </p:spPr>
        <p:txBody>
          <a:bodyPr wrap="square" lIns="91440" tIns="45720" rIns="91440" bIns="45720" rtlCol="0" anchor="t">
            <a:spAutoFit/>
          </a:bodyPr>
          <a:lstStyle/>
          <a:p>
            <a:r>
              <a:rPr lang="en-US" sz="2000" b="1" dirty="0">
                <a:solidFill>
                  <a:schemeClr val="bg1"/>
                </a:solidFill>
              </a:rPr>
              <a:t>Data Processing</a:t>
            </a:r>
          </a:p>
          <a:p>
            <a:pPr marL="742950" lvl="1" indent="-285750">
              <a:buFont typeface="Arial" panose="020B0604020202020204" pitchFamily="34" charset="0"/>
              <a:buChar char="•"/>
            </a:pPr>
            <a:r>
              <a:rPr lang="en-US" dirty="0">
                <a:solidFill>
                  <a:schemeClr val="bg1"/>
                </a:solidFill>
              </a:rPr>
              <a:t>Data read and parsed from InfluxDB</a:t>
            </a:r>
          </a:p>
          <a:p>
            <a:pPr marL="742950" lvl="1" indent="-285750">
              <a:buFont typeface="Arial" panose="020B0604020202020204" pitchFamily="34" charset="0"/>
              <a:buChar char="•"/>
            </a:pPr>
            <a:r>
              <a:rPr lang="en-US" dirty="0">
                <a:solidFill>
                  <a:schemeClr val="bg1"/>
                </a:solidFill>
              </a:rPr>
              <a:t>Data standardized</a:t>
            </a:r>
          </a:p>
          <a:p>
            <a:pPr marL="742950" lvl="1" indent="-285750">
              <a:buFont typeface="Arial" panose="020B0604020202020204" pitchFamily="34" charset="0"/>
              <a:buChar char="•"/>
            </a:pPr>
            <a:r>
              <a:rPr lang="en-US" dirty="0">
                <a:solidFill>
                  <a:schemeClr val="bg1"/>
                </a:solidFill>
              </a:rPr>
              <a:t>Sensors individual or grouped</a:t>
            </a:r>
          </a:p>
          <a:p>
            <a:pPr lvl="1"/>
            <a:endParaRPr lang="en-US" dirty="0">
              <a:solidFill>
                <a:schemeClr val="bg1"/>
              </a:solidFill>
            </a:endParaRPr>
          </a:p>
          <a:p>
            <a:r>
              <a:rPr lang="en-US" sz="2000" b="1" dirty="0">
                <a:solidFill>
                  <a:schemeClr val="bg1"/>
                </a:solidFill>
              </a:rPr>
              <a:t>Data Removal</a:t>
            </a:r>
          </a:p>
          <a:p>
            <a:pPr marL="742950" lvl="1" indent="-285750">
              <a:buFont typeface="Arial" panose="020B0604020202020204" pitchFamily="34" charset="0"/>
              <a:buChar char="•"/>
            </a:pPr>
            <a:r>
              <a:rPr lang="en-US" dirty="0">
                <a:solidFill>
                  <a:schemeClr val="bg1"/>
                </a:solidFill>
              </a:rPr>
              <a:t>Erroneous sensor data can be removed</a:t>
            </a:r>
          </a:p>
          <a:p>
            <a:pPr marL="742950" lvl="1" indent="-285750">
              <a:buFont typeface="Arial" panose="020B0604020202020204" pitchFamily="34" charset="0"/>
              <a:buChar char="•"/>
            </a:pPr>
            <a:r>
              <a:rPr lang="en-US" dirty="0">
                <a:solidFill>
                  <a:schemeClr val="bg1"/>
                </a:solidFill>
              </a:rPr>
              <a:t>This is optional</a:t>
            </a:r>
          </a:p>
          <a:p>
            <a:pPr lvl="1"/>
            <a:endParaRPr lang="en-US" dirty="0">
              <a:solidFill>
                <a:schemeClr val="bg1"/>
              </a:solidFill>
            </a:endParaRPr>
          </a:p>
          <a:p>
            <a:r>
              <a:rPr lang="en-US" sz="2000" b="1" dirty="0">
                <a:solidFill>
                  <a:schemeClr val="bg1"/>
                </a:solidFill>
              </a:rPr>
              <a:t>LSTM-ED</a:t>
            </a:r>
          </a:p>
          <a:p>
            <a:pPr marL="742950" lvl="1" indent="-285750">
              <a:buFont typeface="Arial" panose="020B0604020202020204" pitchFamily="34" charset="0"/>
              <a:buChar char="•"/>
            </a:pPr>
            <a:r>
              <a:rPr lang="en-US" dirty="0">
                <a:solidFill>
                  <a:schemeClr val="bg1"/>
                </a:solidFill>
              </a:rPr>
              <a:t>General model that should be applicable to a wide variety of sensors</a:t>
            </a:r>
          </a:p>
          <a:p>
            <a:pPr marL="742950" lvl="1" indent="-285750">
              <a:buFont typeface="Arial" panose="020B0604020202020204" pitchFamily="34" charset="0"/>
              <a:buChar char="•"/>
            </a:pPr>
            <a:r>
              <a:rPr lang="en-US" dirty="0">
                <a:solidFill>
                  <a:schemeClr val="bg1"/>
                </a:solidFill>
              </a:rPr>
              <a:t>Tunable threshold for anomaly detection</a:t>
            </a:r>
          </a:p>
          <a:p>
            <a:pPr lvl="1"/>
            <a:endParaRPr lang="en-US" sz="1400" dirty="0">
              <a:solidFill>
                <a:schemeClr val="bg1"/>
              </a:solidFill>
            </a:endParaRPr>
          </a:p>
          <a:p>
            <a:endParaRPr lang="en-US" dirty="0">
              <a:solidFill>
                <a:schemeClr val="bg1"/>
              </a:solidFill>
            </a:endParaRPr>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Model Pipeline</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16</a:t>
            </a:fld>
            <a:endParaRPr lang="en-US"/>
          </a:p>
        </p:txBody>
      </p:sp>
      <p:sp>
        <p:nvSpPr>
          <p:cNvPr id="7" name="Footer Placeholder 4">
            <a:extLst>
              <a:ext uri="{FF2B5EF4-FFF2-40B4-BE49-F238E27FC236}">
                <a16:creationId xmlns:a16="http://schemas.microsoft.com/office/drawing/2014/main" id="{157F4EC3-11C9-484F-8C3E-4E4A751761BD}"/>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Tree>
    <p:extLst>
      <p:ext uri="{BB962C8B-B14F-4D97-AF65-F5344CB8AC3E}">
        <p14:creationId xmlns:p14="http://schemas.microsoft.com/office/powerpoint/2010/main" val="6117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Dashboard and Notifications</a:t>
            </a:r>
            <a:br>
              <a:rPr lang="en-US" dirty="0"/>
            </a:br>
            <a:r>
              <a:rPr lang="en-US" sz="3000" dirty="0"/>
              <a:t>Methodology</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17</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7">
            <a:extLst>
              <a:ext uri="{FF2B5EF4-FFF2-40B4-BE49-F238E27FC236}">
                <a16:creationId xmlns:a16="http://schemas.microsoft.com/office/drawing/2014/main" id="{B1CFB992-A473-4122-9453-CA909E79DE37}"/>
              </a:ext>
            </a:extLst>
          </p:cNvPr>
          <p:cNvSpPr txBox="1">
            <a:spLocks/>
          </p:cNvSpPr>
          <p:nvPr/>
        </p:nvSpPr>
        <p:spPr>
          <a:xfrm>
            <a:off x="1028699" y="2067342"/>
            <a:ext cx="4380698"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Built directly into InfluxDB</a:t>
            </a:r>
          </a:p>
          <a:p>
            <a:pPr marL="342900" indent="-342900">
              <a:buFont typeface="Arial" panose="020B0604020202020204" pitchFamily="34" charset="0"/>
              <a:buChar char="•"/>
            </a:pPr>
            <a:endParaRPr lang="en-US" sz="2000" dirty="0"/>
          </a:p>
          <a:p>
            <a:endParaRPr lang="en-US" sz="2000" dirty="0"/>
          </a:p>
          <a:p>
            <a:endParaRPr lang="en-US" sz="2000" dirty="0"/>
          </a:p>
        </p:txBody>
      </p:sp>
      <p:pic>
        <p:nvPicPr>
          <p:cNvPr id="8" name="Picture 7">
            <a:extLst>
              <a:ext uri="{FF2B5EF4-FFF2-40B4-BE49-F238E27FC236}">
                <a16:creationId xmlns:a16="http://schemas.microsoft.com/office/drawing/2014/main" id="{72966AB1-F28E-4FCE-9107-2F5DD08CA485}"/>
              </a:ext>
            </a:extLst>
          </p:cNvPr>
          <p:cNvPicPr>
            <a:picLocks noChangeAspect="1"/>
          </p:cNvPicPr>
          <p:nvPr/>
        </p:nvPicPr>
        <p:blipFill rotWithShape="1">
          <a:blip r:embed="rId3">
            <a:extLst>
              <a:ext uri="{28A0092B-C50C-407E-A947-70E740481C1C}">
                <a14:useLocalDpi xmlns:a14="http://schemas.microsoft.com/office/drawing/2010/main" val="0"/>
              </a:ext>
            </a:extLst>
          </a:blip>
          <a:srcRect t="11448"/>
          <a:stretch/>
        </p:blipFill>
        <p:spPr>
          <a:xfrm>
            <a:off x="1028699" y="2470780"/>
            <a:ext cx="7995380" cy="3637856"/>
          </a:xfrm>
          <a:prstGeom prst="rect">
            <a:avLst/>
          </a:prstGeom>
        </p:spPr>
      </p:pic>
    </p:spTree>
    <p:extLst>
      <p:ext uri="{BB962C8B-B14F-4D97-AF65-F5344CB8AC3E}">
        <p14:creationId xmlns:p14="http://schemas.microsoft.com/office/powerpoint/2010/main" val="2950626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dirty="0"/>
              <a:t>Results</a:t>
            </a:r>
          </a:p>
        </p:txBody>
      </p:sp>
      <p:sp>
        <p:nvSpPr>
          <p:cNvPr id="4" name="Date Placeholder 3">
            <a:extLst>
              <a:ext uri="{FF2B5EF4-FFF2-40B4-BE49-F238E27FC236}">
                <a16:creationId xmlns:a16="http://schemas.microsoft.com/office/drawing/2014/main" id="{872757B9-F955-4193-88D9-F4EA85D547DA}"/>
              </a:ext>
            </a:extLst>
          </p:cNvPr>
          <p:cNvSpPr>
            <a:spLocks noGrp="1"/>
          </p:cNvSpPr>
          <p:nvPr>
            <p:ph type="dt" sz="half" idx="11"/>
          </p:nvPr>
        </p:nvSpPr>
        <p:spPr>
          <a:xfrm>
            <a:off x="9830818" y="6292334"/>
            <a:ext cx="1522982" cy="182880"/>
          </a:xfrm>
        </p:spPr>
        <p:txBody>
          <a:bodyPr/>
          <a:lstStyle/>
          <a:p>
            <a:r>
              <a:rPr lang="en-US" dirty="0"/>
              <a:t>June 22, 2021 </a:t>
            </a:r>
          </a:p>
        </p:txBody>
      </p:sp>
      <p:sp>
        <p:nvSpPr>
          <p:cNvPr id="5" name="Footer Placeholder 4">
            <a:extLst>
              <a:ext uri="{FF2B5EF4-FFF2-40B4-BE49-F238E27FC236}">
                <a16:creationId xmlns:a16="http://schemas.microsoft.com/office/drawing/2014/main" id="{23AB3FA8-4599-46DB-9C0B-749220AC2384}"/>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18</a:t>
            </a:fld>
            <a:endParaRPr lang="en-US"/>
          </a:p>
        </p:txBody>
      </p:sp>
      <p:sp>
        <p:nvSpPr>
          <p:cNvPr id="7" name="Content Placeholder 2">
            <a:extLst>
              <a:ext uri="{FF2B5EF4-FFF2-40B4-BE49-F238E27FC236}">
                <a16:creationId xmlns:a16="http://schemas.microsoft.com/office/drawing/2014/main" id="{1B053E32-00B8-4F5A-A2D8-2B2D76DB5655}"/>
              </a:ext>
            </a:extLst>
          </p:cNvPr>
          <p:cNvSpPr txBox="1">
            <a:spLocks/>
          </p:cNvSpPr>
          <p:nvPr/>
        </p:nvSpPr>
        <p:spPr>
          <a:xfrm>
            <a:off x="1028699" y="2183102"/>
            <a:ext cx="9791700"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solidFill>
                  <a:srgbClr val="000000"/>
                </a:solidFill>
                <a:latin typeface="+mj-lt"/>
              </a:rPr>
              <a:t>Testing Approach</a:t>
            </a:r>
          </a:p>
          <a:p>
            <a:pPr marL="342900" indent="-342900">
              <a:buFont typeface="Arial" panose="020B0604020202020204" pitchFamily="34" charset="0"/>
              <a:buChar char="•"/>
            </a:pPr>
            <a:r>
              <a:rPr lang="en-US" sz="2000" dirty="0">
                <a:solidFill>
                  <a:srgbClr val="000000"/>
                </a:solidFill>
                <a:latin typeface="+mj-lt"/>
              </a:rPr>
              <a:t>LSTM-ED Performance</a:t>
            </a:r>
          </a:p>
          <a:p>
            <a:pPr marL="342900" indent="-342900">
              <a:buFont typeface="Arial" panose="020B0604020202020204" pitchFamily="34" charset="0"/>
              <a:buChar char="•"/>
            </a:pPr>
            <a:r>
              <a:rPr lang="en-US" sz="2000" dirty="0">
                <a:solidFill>
                  <a:srgbClr val="000000"/>
                </a:solidFill>
                <a:latin typeface="+mj-lt"/>
              </a:rPr>
              <a:t>Test Environment Implementation</a:t>
            </a:r>
          </a:p>
          <a:p>
            <a:endParaRPr lang="en-US" sz="2400" dirty="0"/>
          </a:p>
        </p:txBody>
      </p:sp>
    </p:spTree>
    <p:extLst>
      <p:ext uri="{BB962C8B-B14F-4D97-AF65-F5344CB8AC3E}">
        <p14:creationId xmlns:p14="http://schemas.microsoft.com/office/powerpoint/2010/main" val="139381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Testing Approach</a:t>
            </a:r>
            <a:br>
              <a:rPr lang="en-US" dirty="0"/>
            </a:br>
            <a:r>
              <a:rPr lang="en-US" sz="3000" dirty="0"/>
              <a:t>Results</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19</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83101"/>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00"/>
                </a:solidFill>
                <a:latin typeface="+mj-lt"/>
              </a:rPr>
              <a:t>Data labels not available, visually labelled 5 sensors</a:t>
            </a:r>
          </a:p>
          <a:p>
            <a:endParaRPr lang="en-US" sz="2000" b="1" dirty="0">
              <a:solidFill>
                <a:srgbClr val="000000"/>
              </a:solidFill>
              <a:latin typeface="+mj-lt"/>
            </a:endParaRPr>
          </a:p>
          <a:p>
            <a:r>
              <a:rPr lang="en-US" sz="2000" b="1" dirty="0">
                <a:solidFill>
                  <a:srgbClr val="000000"/>
                </a:solidFill>
                <a:latin typeface="+mj-lt"/>
              </a:rPr>
              <a:t>Phase 1 Testing:</a:t>
            </a:r>
          </a:p>
          <a:p>
            <a:pPr marL="342900" indent="-342900">
              <a:buFont typeface="Arial" panose="020B0604020202020204" pitchFamily="34" charset="0"/>
              <a:buChar char="•"/>
            </a:pPr>
            <a:r>
              <a:rPr lang="en-US" dirty="0">
                <a:solidFill>
                  <a:srgbClr val="000000"/>
                </a:solidFill>
                <a:latin typeface="+mj-lt"/>
              </a:rPr>
              <a:t>Testing completed on 5 labelled sensors</a:t>
            </a:r>
          </a:p>
          <a:p>
            <a:pPr marL="342900" indent="-342900">
              <a:buFont typeface="Arial" panose="020B0604020202020204" pitchFamily="34" charset="0"/>
              <a:buChar char="•"/>
            </a:pPr>
            <a:r>
              <a:rPr lang="en-US" dirty="0">
                <a:solidFill>
                  <a:srgbClr val="000000"/>
                </a:solidFill>
                <a:latin typeface="+mj-lt"/>
              </a:rPr>
              <a:t>Comparison of sequence reconstruction vs next point predictions</a:t>
            </a:r>
          </a:p>
          <a:p>
            <a:pPr marL="342900" indent="-342900">
              <a:buFont typeface="Arial" panose="020B0604020202020204" pitchFamily="34" charset="0"/>
              <a:buChar char="•"/>
            </a:pPr>
            <a:r>
              <a:rPr lang="en-US" dirty="0">
                <a:solidFill>
                  <a:srgbClr val="000000"/>
                </a:solidFill>
                <a:latin typeface="+mj-lt"/>
              </a:rPr>
              <a:t>Testing various data input window sizes</a:t>
            </a:r>
          </a:p>
          <a:p>
            <a:pPr marL="342900" indent="-342900">
              <a:buFont typeface="Arial" panose="020B0604020202020204" pitchFamily="34" charset="0"/>
              <a:buChar char="•"/>
            </a:pPr>
            <a:r>
              <a:rPr lang="en-US" dirty="0">
                <a:solidFill>
                  <a:srgbClr val="000000"/>
                </a:solidFill>
                <a:latin typeface="+mj-lt"/>
              </a:rPr>
              <a:t>Threshold method</a:t>
            </a:r>
          </a:p>
          <a:p>
            <a:pPr lvl="1"/>
            <a:endParaRPr lang="en-US" dirty="0">
              <a:solidFill>
                <a:srgbClr val="000000"/>
              </a:solidFill>
              <a:latin typeface="+mj-lt"/>
            </a:endParaRPr>
          </a:p>
          <a:p>
            <a:r>
              <a:rPr lang="en-US" sz="2000" b="1" dirty="0">
                <a:solidFill>
                  <a:srgbClr val="000000"/>
                </a:solidFill>
                <a:latin typeface="+mj-lt"/>
              </a:rPr>
              <a:t>Phase 2 Testing:</a:t>
            </a:r>
          </a:p>
          <a:p>
            <a:pPr marL="342900" indent="-342900">
              <a:buFont typeface="Arial" panose="020B0604020202020204" pitchFamily="34" charset="0"/>
              <a:buChar char="•"/>
            </a:pPr>
            <a:r>
              <a:rPr lang="en-US" dirty="0">
                <a:solidFill>
                  <a:srgbClr val="000000"/>
                </a:solidFill>
                <a:latin typeface="+mj-lt"/>
              </a:rPr>
              <a:t>Test the best parameters from Phase 1 on additional sensors</a:t>
            </a:r>
          </a:p>
          <a:p>
            <a:pPr marL="342900" indent="-342900">
              <a:buFont typeface="Arial" panose="020B0604020202020204" pitchFamily="34" charset="0"/>
              <a:buChar char="•"/>
            </a:pP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spTree>
    <p:extLst>
      <p:ext uri="{BB962C8B-B14F-4D97-AF65-F5344CB8AC3E}">
        <p14:creationId xmlns:p14="http://schemas.microsoft.com/office/powerpoint/2010/main" val="83038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Outline</a:t>
            </a:r>
            <a:endParaRPr lang="en-US" sz="3000" dirty="0"/>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700" y="2286003"/>
            <a:ext cx="9791700" cy="3568696"/>
          </a:xfrm>
        </p:spPr>
        <p:txBody>
          <a:bodyPr/>
          <a:lstStyle/>
          <a:p>
            <a:endParaRPr lang="en-US" dirty="0"/>
          </a:p>
          <a:p>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a:t>
            </a:fld>
            <a:endParaRPr lang="en-US"/>
          </a:p>
        </p:txBody>
      </p:sp>
      <p:sp>
        <p:nvSpPr>
          <p:cNvPr id="8" name="Text Placeholder 1">
            <a:extLst>
              <a:ext uri="{FF2B5EF4-FFF2-40B4-BE49-F238E27FC236}">
                <a16:creationId xmlns:a16="http://schemas.microsoft.com/office/drawing/2014/main" id="{77804643-0AB1-476B-9017-6E1A8F755CB1}"/>
              </a:ext>
            </a:extLst>
          </p:cNvPr>
          <p:cNvSpPr txBox="1">
            <a:spLocks/>
          </p:cNvSpPr>
          <p:nvPr/>
        </p:nvSpPr>
        <p:spPr>
          <a:xfrm>
            <a:off x="1028700" y="2286000"/>
            <a:ext cx="9802057" cy="2904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10000"/>
              </a:lnSpc>
              <a:buFont typeface="+mj-lt"/>
              <a:buAutoNum type="arabicPeriod"/>
            </a:pPr>
            <a:r>
              <a:rPr lang="en-US" dirty="0">
                <a:cs typeface="Calibri"/>
              </a:rPr>
              <a:t>Project Background</a:t>
            </a:r>
          </a:p>
          <a:p>
            <a:pPr marL="514350" indent="-514350">
              <a:lnSpc>
                <a:spcPct val="110000"/>
              </a:lnSpc>
              <a:buFont typeface="+mj-lt"/>
              <a:buAutoNum type="arabicPeriod"/>
            </a:pPr>
            <a:r>
              <a:rPr lang="en-US" dirty="0">
                <a:cs typeface="Calibri"/>
              </a:rPr>
              <a:t>Methodology</a:t>
            </a:r>
          </a:p>
          <a:p>
            <a:pPr marL="514350" indent="-514350">
              <a:lnSpc>
                <a:spcPct val="110000"/>
              </a:lnSpc>
              <a:buFont typeface="+mj-lt"/>
              <a:buAutoNum type="arabicPeriod"/>
            </a:pPr>
            <a:r>
              <a:rPr lang="en-US" dirty="0">
                <a:cs typeface="Calibri"/>
              </a:rPr>
              <a:t>Results</a:t>
            </a:r>
          </a:p>
          <a:p>
            <a:pPr marL="514350" indent="-514350">
              <a:lnSpc>
                <a:spcPct val="110000"/>
              </a:lnSpc>
              <a:buFont typeface="+mj-lt"/>
              <a:buAutoNum type="arabicPeriod"/>
            </a:pPr>
            <a:r>
              <a:rPr lang="en-US" dirty="0">
                <a:cs typeface="Calibri"/>
              </a:rPr>
              <a:t>Challenges and Future Steps</a:t>
            </a:r>
          </a:p>
          <a:p>
            <a:pPr marL="0" indent="0">
              <a:buNone/>
            </a:pPr>
            <a:endParaRPr lang="en-US" dirty="0"/>
          </a:p>
        </p:txBody>
      </p:sp>
    </p:spTree>
    <p:extLst>
      <p:ext uri="{BB962C8B-B14F-4D97-AF65-F5344CB8AC3E}">
        <p14:creationId xmlns:p14="http://schemas.microsoft.com/office/powerpoint/2010/main" val="284438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Manual Data Labelling</a:t>
            </a:r>
            <a:br>
              <a:rPr lang="en-US" dirty="0"/>
            </a:br>
            <a:r>
              <a:rPr lang="en-US" sz="3000" dirty="0"/>
              <a:t>Results</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20</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83101"/>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00"/>
                </a:solidFill>
                <a:latin typeface="+mj-lt"/>
              </a:rPr>
              <a:t>Qualitative and subjective but useful to help evaluate models in Phase 1 Testing</a:t>
            </a: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pic>
        <p:nvPicPr>
          <p:cNvPr id="8" name="Picture 7">
            <a:extLst>
              <a:ext uri="{FF2B5EF4-FFF2-40B4-BE49-F238E27FC236}">
                <a16:creationId xmlns:a16="http://schemas.microsoft.com/office/drawing/2014/main" id="{43600CA2-25CE-4506-9F6B-1B6010C4685B}"/>
              </a:ext>
            </a:extLst>
          </p:cNvPr>
          <p:cNvPicPr/>
          <p:nvPr/>
        </p:nvPicPr>
        <p:blipFill>
          <a:blip r:embed="rId3">
            <a:extLst>
              <a:ext uri="{28A0092B-C50C-407E-A947-70E740481C1C}">
                <a14:useLocalDpi xmlns:a14="http://schemas.microsoft.com/office/drawing/2010/main" val="0"/>
              </a:ext>
            </a:extLst>
          </a:blip>
          <a:stretch>
            <a:fillRect/>
          </a:stretch>
        </p:blipFill>
        <p:spPr>
          <a:xfrm>
            <a:off x="1538796" y="2869556"/>
            <a:ext cx="8787959" cy="2517453"/>
          </a:xfrm>
          <a:prstGeom prst="rect">
            <a:avLst/>
          </a:prstGeom>
        </p:spPr>
      </p:pic>
    </p:spTree>
    <p:extLst>
      <p:ext uri="{BB962C8B-B14F-4D97-AF65-F5344CB8AC3E}">
        <p14:creationId xmlns:p14="http://schemas.microsoft.com/office/powerpoint/2010/main" val="339179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Phase 1 Testing</a:t>
            </a:r>
            <a:br>
              <a:rPr lang="en-US" dirty="0"/>
            </a:br>
            <a:r>
              <a:rPr lang="en-US" sz="3000" dirty="0"/>
              <a:t>Results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21</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94563"/>
            <a:ext cx="2157561"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000000"/>
                </a:solidFill>
                <a:latin typeface="+mj-lt"/>
              </a:rPr>
              <a:t>Next Point Prediction vs Sequence Reconstruction</a:t>
            </a:r>
          </a:p>
          <a:p>
            <a:endParaRPr lang="en-US" sz="1600" b="1" dirty="0">
              <a:solidFill>
                <a:srgbClr val="000000"/>
              </a:solidFill>
              <a:latin typeface="+mj-lt"/>
            </a:endParaRPr>
          </a:p>
          <a:p>
            <a:endParaRPr lang="en-US" sz="1600" b="1" dirty="0">
              <a:solidFill>
                <a:srgbClr val="000000"/>
              </a:solidFill>
              <a:latin typeface="+mj-lt"/>
            </a:endParaRPr>
          </a:p>
          <a:p>
            <a:endParaRPr lang="en-US" sz="1600" b="1" dirty="0">
              <a:solidFill>
                <a:srgbClr val="000000"/>
              </a:solidFill>
              <a:latin typeface="+mj-lt"/>
            </a:endParaRPr>
          </a:p>
          <a:p>
            <a:endParaRPr lang="en-US" sz="1600" b="1" dirty="0">
              <a:solidFill>
                <a:srgbClr val="000000"/>
              </a:solidFill>
              <a:latin typeface="+mj-lt"/>
            </a:endParaRPr>
          </a:p>
          <a:p>
            <a:r>
              <a:rPr lang="en-US" sz="1600" b="1" dirty="0">
                <a:solidFill>
                  <a:srgbClr val="000000"/>
                </a:solidFill>
                <a:latin typeface="+mj-lt"/>
              </a:rPr>
              <a:t>Data Input Window Size</a:t>
            </a:r>
            <a:endParaRPr lang="en-US" sz="1600" dirty="0">
              <a:solidFill>
                <a:srgbClr val="000000"/>
              </a:solidFill>
              <a:latin typeface="+mj-lt"/>
            </a:endParaRPr>
          </a:p>
          <a:p>
            <a:endParaRPr lang="en-US" sz="16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pic>
        <p:nvPicPr>
          <p:cNvPr id="8" name="Picture 7">
            <a:extLst>
              <a:ext uri="{FF2B5EF4-FFF2-40B4-BE49-F238E27FC236}">
                <a16:creationId xmlns:a16="http://schemas.microsoft.com/office/drawing/2014/main" id="{94C01180-F6DD-40BD-A484-DE966343CA61}"/>
              </a:ext>
            </a:extLst>
          </p:cNvPr>
          <p:cNvPicPr/>
          <p:nvPr/>
        </p:nvPicPr>
        <p:blipFill rotWithShape="1">
          <a:blip r:embed="rId3">
            <a:extLst>
              <a:ext uri="{28A0092B-C50C-407E-A947-70E740481C1C}">
                <a14:useLocalDpi xmlns:a14="http://schemas.microsoft.com/office/drawing/2010/main" val="0"/>
              </a:ext>
            </a:extLst>
          </a:blip>
          <a:srcRect t="3614" b="51752"/>
          <a:stretch/>
        </p:blipFill>
        <p:spPr>
          <a:xfrm>
            <a:off x="3840558" y="2021256"/>
            <a:ext cx="6698610" cy="2090749"/>
          </a:xfrm>
          <a:prstGeom prst="rect">
            <a:avLst/>
          </a:prstGeom>
        </p:spPr>
      </p:pic>
      <p:pic>
        <p:nvPicPr>
          <p:cNvPr id="10" name="Picture 9" descr="Chart&#10;&#10;Description automatically generated">
            <a:extLst>
              <a:ext uri="{FF2B5EF4-FFF2-40B4-BE49-F238E27FC236}">
                <a16:creationId xmlns:a16="http://schemas.microsoft.com/office/drawing/2014/main" id="{EAEA9D65-D672-498F-A17E-FD3829A57B06}"/>
              </a:ext>
            </a:extLst>
          </p:cNvPr>
          <p:cNvPicPr>
            <a:picLocks noChangeAspect="1"/>
          </p:cNvPicPr>
          <p:nvPr/>
        </p:nvPicPr>
        <p:blipFill rotWithShape="1">
          <a:blip r:embed="rId4">
            <a:extLst>
              <a:ext uri="{28A0092B-C50C-407E-A947-70E740481C1C}">
                <a14:useLocalDpi xmlns:a14="http://schemas.microsoft.com/office/drawing/2010/main" val="0"/>
              </a:ext>
            </a:extLst>
          </a:blip>
          <a:srcRect t="8440" b="3055"/>
          <a:stretch/>
        </p:blipFill>
        <p:spPr>
          <a:xfrm>
            <a:off x="3840558" y="4163379"/>
            <a:ext cx="6698610" cy="1879201"/>
          </a:xfrm>
          <a:prstGeom prst="rect">
            <a:avLst/>
          </a:prstGeom>
        </p:spPr>
      </p:pic>
      <p:pic>
        <p:nvPicPr>
          <p:cNvPr id="5" name="Graphic 4" descr="Checkmark">
            <a:extLst>
              <a:ext uri="{FF2B5EF4-FFF2-40B4-BE49-F238E27FC236}">
                <a16:creationId xmlns:a16="http://schemas.microsoft.com/office/drawing/2014/main" id="{54F20AEC-7AC7-4EC9-A63B-B9CF3804D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3439" y="2021256"/>
            <a:ext cx="569273" cy="569273"/>
          </a:xfrm>
          <a:prstGeom prst="rect">
            <a:avLst/>
          </a:prstGeom>
        </p:spPr>
      </p:pic>
      <p:pic>
        <p:nvPicPr>
          <p:cNvPr id="11" name="Graphic 10" descr="Checkmark">
            <a:extLst>
              <a:ext uri="{FF2B5EF4-FFF2-40B4-BE49-F238E27FC236}">
                <a16:creationId xmlns:a16="http://schemas.microsoft.com/office/drawing/2014/main" id="{3A455DE1-BE3E-4B74-857E-2361D7A81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3439" y="4112005"/>
            <a:ext cx="569273" cy="569273"/>
          </a:xfrm>
          <a:prstGeom prst="rect">
            <a:avLst/>
          </a:prstGeom>
        </p:spPr>
      </p:pic>
      <p:pic>
        <p:nvPicPr>
          <p:cNvPr id="13" name="Graphic 12" descr="Close">
            <a:extLst>
              <a:ext uri="{FF2B5EF4-FFF2-40B4-BE49-F238E27FC236}">
                <a16:creationId xmlns:a16="http://schemas.microsoft.com/office/drawing/2014/main" id="{91B17BF1-CA6D-43F1-9F89-958BABCDED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3062" y="2012483"/>
            <a:ext cx="586818" cy="586818"/>
          </a:xfrm>
          <a:prstGeom prst="rect">
            <a:avLst/>
          </a:prstGeom>
        </p:spPr>
      </p:pic>
      <p:pic>
        <p:nvPicPr>
          <p:cNvPr id="14" name="Graphic 13" descr="Close">
            <a:extLst>
              <a:ext uri="{FF2B5EF4-FFF2-40B4-BE49-F238E27FC236}">
                <a16:creationId xmlns:a16="http://schemas.microsoft.com/office/drawing/2014/main" id="{39010825-CD27-4747-B313-A75E3F16F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3062" y="4163379"/>
            <a:ext cx="586818" cy="586818"/>
          </a:xfrm>
          <a:prstGeom prst="rect">
            <a:avLst/>
          </a:prstGeom>
        </p:spPr>
      </p:pic>
    </p:spTree>
    <p:extLst>
      <p:ext uri="{BB962C8B-B14F-4D97-AF65-F5344CB8AC3E}">
        <p14:creationId xmlns:p14="http://schemas.microsoft.com/office/powerpoint/2010/main" val="140600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Phase 2 Testing</a:t>
            </a:r>
            <a:br>
              <a:rPr lang="en-US" dirty="0"/>
            </a:br>
            <a:r>
              <a:rPr lang="en-US" sz="3000" dirty="0"/>
              <a:t>Results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22</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94563"/>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00"/>
                </a:solidFill>
                <a:latin typeface="+mj-lt"/>
              </a:rPr>
              <a:t>Good Performance using Phase 1 Testing Parameters</a:t>
            </a: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pic>
        <p:nvPicPr>
          <p:cNvPr id="10" name="Picture 9" descr="Chart, line chart&#10;&#10;Description automatically generated">
            <a:extLst>
              <a:ext uri="{FF2B5EF4-FFF2-40B4-BE49-F238E27FC236}">
                <a16:creationId xmlns:a16="http://schemas.microsoft.com/office/drawing/2014/main" id="{1D72251F-EBE1-4187-B16B-0C59765A4334}"/>
              </a:ext>
            </a:extLst>
          </p:cNvPr>
          <p:cNvPicPr/>
          <p:nvPr/>
        </p:nvPicPr>
        <p:blipFill>
          <a:blip r:embed="rId3">
            <a:extLst>
              <a:ext uri="{28A0092B-C50C-407E-A947-70E740481C1C}">
                <a14:useLocalDpi xmlns:a14="http://schemas.microsoft.com/office/drawing/2010/main" val="0"/>
              </a:ext>
            </a:extLst>
          </a:blip>
          <a:stretch>
            <a:fillRect/>
          </a:stretch>
        </p:blipFill>
        <p:spPr>
          <a:xfrm>
            <a:off x="1028699" y="2661167"/>
            <a:ext cx="8360398" cy="3447401"/>
          </a:xfrm>
          <a:prstGeom prst="rect">
            <a:avLst/>
          </a:prstGeom>
        </p:spPr>
      </p:pic>
    </p:spTree>
    <p:extLst>
      <p:ext uri="{BB962C8B-B14F-4D97-AF65-F5344CB8AC3E}">
        <p14:creationId xmlns:p14="http://schemas.microsoft.com/office/powerpoint/2010/main" val="20852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Phase 2 Testing</a:t>
            </a:r>
            <a:br>
              <a:rPr lang="en-US" dirty="0"/>
            </a:br>
            <a:r>
              <a:rPr lang="en-US" sz="3000" dirty="0"/>
              <a:t>Results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23</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94563"/>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00"/>
                </a:solidFill>
                <a:latin typeface="+mj-lt"/>
              </a:rPr>
              <a:t>However, some instances where the model did not perform well</a:t>
            </a: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pic>
        <p:nvPicPr>
          <p:cNvPr id="8" name="Picture 7">
            <a:extLst>
              <a:ext uri="{FF2B5EF4-FFF2-40B4-BE49-F238E27FC236}">
                <a16:creationId xmlns:a16="http://schemas.microsoft.com/office/drawing/2014/main" id="{1CCC4408-2D79-4B81-9E62-4D047B86FE68}"/>
              </a:ext>
            </a:extLst>
          </p:cNvPr>
          <p:cNvPicPr/>
          <p:nvPr/>
        </p:nvPicPr>
        <p:blipFill>
          <a:blip r:embed="rId3">
            <a:extLst>
              <a:ext uri="{28A0092B-C50C-407E-A947-70E740481C1C}">
                <a14:useLocalDpi xmlns:a14="http://schemas.microsoft.com/office/drawing/2010/main" val="0"/>
              </a:ext>
            </a:extLst>
          </a:blip>
          <a:stretch>
            <a:fillRect/>
          </a:stretch>
        </p:blipFill>
        <p:spPr>
          <a:xfrm>
            <a:off x="1028698" y="2635627"/>
            <a:ext cx="7926765" cy="3190138"/>
          </a:xfrm>
          <a:prstGeom prst="rect">
            <a:avLst/>
          </a:prstGeom>
        </p:spPr>
      </p:pic>
    </p:spTree>
    <p:extLst>
      <p:ext uri="{BB962C8B-B14F-4D97-AF65-F5344CB8AC3E}">
        <p14:creationId xmlns:p14="http://schemas.microsoft.com/office/powerpoint/2010/main" val="4194896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Test Environment</a:t>
            </a:r>
            <a:br>
              <a:rPr lang="en-US" dirty="0"/>
            </a:br>
            <a:r>
              <a:rPr lang="en-US" sz="3000" dirty="0"/>
              <a:t>Results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24</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94563"/>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00"/>
                </a:solidFill>
                <a:latin typeface="+mj-lt"/>
              </a:rPr>
              <a:t>UDL InfluxDB Instance not yet operational with SkySpark data</a:t>
            </a:r>
          </a:p>
          <a:p>
            <a:r>
              <a:rPr lang="en-US" sz="2000" b="1" dirty="0">
                <a:solidFill>
                  <a:srgbClr val="000000"/>
                </a:solidFill>
                <a:latin typeface="+mj-lt"/>
              </a:rPr>
              <a:t>Created a local InfluxDB test environment using Docker</a:t>
            </a:r>
          </a:p>
          <a:p>
            <a:pPr marL="342900" indent="-342900">
              <a:buFont typeface="Arial" panose="020B0604020202020204" pitchFamily="34" charset="0"/>
              <a:buChar char="•"/>
            </a:pPr>
            <a:r>
              <a:rPr lang="en-US" sz="2000" dirty="0">
                <a:solidFill>
                  <a:srgbClr val="000000"/>
                </a:solidFill>
                <a:latin typeface="+mj-lt"/>
              </a:rPr>
              <a:t>Uploaded data simulating 5 sensors in InfluxDB</a:t>
            </a:r>
          </a:p>
          <a:p>
            <a:pPr marL="342900" indent="-342900">
              <a:buFont typeface="Arial" panose="020B0604020202020204" pitchFamily="34" charset="0"/>
              <a:buChar char="•"/>
            </a:pPr>
            <a:r>
              <a:rPr lang="en-US" sz="2000" dirty="0">
                <a:solidFill>
                  <a:srgbClr val="000000"/>
                </a:solidFill>
                <a:latin typeface="+mj-lt"/>
              </a:rPr>
              <a:t>Tested model training (saving models)</a:t>
            </a:r>
          </a:p>
          <a:p>
            <a:pPr marL="342900" indent="-342900">
              <a:buFont typeface="Arial" panose="020B0604020202020204" pitchFamily="34" charset="0"/>
              <a:buChar char="•"/>
            </a:pPr>
            <a:r>
              <a:rPr lang="en-US" sz="2000" dirty="0">
                <a:solidFill>
                  <a:srgbClr val="000000"/>
                </a:solidFill>
                <a:latin typeface="+mj-lt"/>
              </a:rPr>
              <a:t>Tested model predictions (loading models)</a:t>
            </a:r>
          </a:p>
          <a:p>
            <a:pPr marL="342900" indent="-342900">
              <a:buFont typeface="Arial" panose="020B0604020202020204" pitchFamily="34" charset="0"/>
              <a:buChar char="•"/>
            </a:pPr>
            <a:r>
              <a:rPr lang="en-US" sz="2000" dirty="0">
                <a:solidFill>
                  <a:srgbClr val="000000"/>
                </a:solidFill>
                <a:latin typeface="+mj-lt"/>
              </a:rPr>
              <a:t>Setup dashboard and notification system</a:t>
            </a:r>
          </a:p>
          <a:p>
            <a:pPr marL="800100" lvl="1" indent="-342900">
              <a:buFont typeface="Arial" panose="020B0604020202020204" pitchFamily="34" charset="0"/>
              <a:buChar char="•"/>
            </a:pPr>
            <a:endParaRPr lang="en-US" sz="22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spTree>
    <p:extLst>
      <p:ext uri="{BB962C8B-B14F-4D97-AF65-F5344CB8AC3E}">
        <p14:creationId xmlns:p14="http://schemas.microsoft.com/office/powerpoint/2010/main" val="174713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Test Environment</a:t>
            </a:r>
            <a:br>
              <a:rPr lang="en-US" dirty="0"/>
            </a:br>
            <a:r>
              <a:rPr lang="en-US" sz="3000" dirty="0"/>
              <a:t>Results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25</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pic>
        <p:nvPicPr>
          <p:cNvPr id="5" name="Picture 4">
            <a:extLst>
              <a:ext uri="{FF2B5EF4-FFF2-40B4-BE49-F238E27FC236}">
                <a16:creationId xmlns:a16="http://schemas.microsoft.com/office/drawing/2014/main" id="{D984FB04-1C41-4525-A897-C6AC12097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2087120"/>
            <a:ext cx="8507746" cy="3894579"/>
          </a:xfrm>
          <a:prstGeom prst="rect">
            <a:avLst/>
          </a:prstGeom>
        </p:spPr>
      </p:pic>
    </p:spTree>
    <p:extLst>
      <p:ext uri="{BB962C8B-B14F-4D97-AF65-F5344CB8AC3E}">
        <p14:creationId xmlns:p14="http://schemas.microsoft.com/office/powerpoint/2010/main" val="345888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Test Environment</a:t>
            </a:r>
            <a:br>
              <a:rPr lang="en-US" dirty="0"/>
            </a:br>
            <a:r>
              <a:rPr lang="en-US" sz="3000" dirty="0"/>
              <a:t>Results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26</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7" name="Content Placeholder 2">
            <a:extLst>
              <a:ext uri="{FF2B5EF4-FFF2-40B4-BE49-F238E27FC236}">
                <a16:creationId xmlns:a16="http://schemas.microsoft.com/office/drawing/2014/main" id="{40A25397-0C7B-4FA7-BA15-8CD3F5306E45}"/>
              </a:ext>
            </a:extLst>
          </p:cNvPr>
          <p:cNvSpPr txBox="1">
            <a:spLocks/>
          </p:cNvSpPr>
          <p:nvPr/>
        </p:nvSpPr>
        <p:spPr>
          <a:xfrm>
            <a:off x="1028699" y="2194563"/>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00"/>
                </a:solidFill>
                <a:latin typeface="+mj-lt"/>
              </a:rPr>
              <a:t>Provided anomalous data to test prediction, dashboard, and notification system</a:t>
            </a:r>
          </a:p>
          <a:p>
            <a:endParaRPr lang="en-US" sz="2000" b="1" dirty="0">
              <a:solidFill>
                <a:srgbClr val="000000"/>
              </a:solidFill>
              <a:latin typeface="+mj-lt"/>
            </a:endParaRPr>
          </a:p>
          <a:p>
            <a:endParaRPr lang="en-US" sz="22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pic>
        <p:nvPicPr>
          <p:cNvPr id="8" name="Picture 7">
            <a:extLst>
              <a:ext uri="{FF2B5EF4-FFF2-40B4-BE49-F238E27FC236}">
                <a16:creationId xmlns:a16="http://schemas.microsoft.com/office/drawing/2014/main" id="{6A798F04-EF64-49B8-A615-FA6DED880E54}"/>
              </a:ext>
            </a:extLst>
          </p:cNvPr>
          <p:cNvPicPr>
            <a:picLocks noChangeAspect="1"/>
          </p:cNvPicPr>
          <p:nvPr/>
        </p:nvPicPr>
        <p:blipFill>
          <a:blip r:embed="rId3"/>
          <a:stretch>
            <a:fillRect/>
          </a:stretch>
        </p:blipFill>
        <p:spPr>
          <a:xfrm>
            <a:off x="1028699" y="5076261"/>
            <a:ext cx="7269481" cy="949695"/>
          </a:xfrm>
          <a:prstGeom prst="rect">
            <a:avLst/>
          </a:prstGeom>
        </p:spPr>
      </p:pic>
      <p:pic>
        <p:nvPicPr>
          <p:cNvPr id="10" name="Picture 9">
            <a:extLst>
              <a:ext uri="{FF2B5EF4-FFF2-40B4-BE49-F238E27FC236}">
                <a16:creationId xmlns:a16="http://schemas.microsoft.com/office/drawing/2014/main" id="{C08AD15A-4FC8-42CC-A537-CFF202C55D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8698" y="2658797"/>
            <a:ext cx="10086975" cy="2285199"/>
          </a:xfrm>
          <a:prstGeom prst="rect">
            <a:avLst/>
          </a:prstGeom>
        </p:spPr>
      </p:pic>
    </p:spTree>
    <p:extLst>
      <p:ext uri="{BB962C8B-B14F-4D97-AF65-F5344CB8AC3E}">
        <p14:creationId xmlns:p14="http://schemas.microsoft.com/office/powerpoint/2010/main" val="4062322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dirty="0"/>
              <a:t>Challenges and Future Steps</a:t>
            </a:r>
          </a:p>
        </p:txBody>
      </p:sp>
      <p:sp>
        <p:nvSpPr>
          <p:cNvPr id="4" name="Date Placeholder 3">
            <a:extLst>
              <a:ext uri="{FF2B5EF4-FFF2-40B4-BE49-F238E27FC236}">
                <a16:creationId xmlns:a16="http://schemas.microsoft.com/office/drawing/2014/main" id="{872757B9-F955-4193-88D9-F4EA85D547DA}"/>
              </a:ext>
            </a:extLst>
          </p:cNvPr>
          <p:cNvSpPr>
            <a:spLocks noGrp="1"/>
          </p:cNvSpPr>
          <p:nvPr>
            <p:ph type="dt" sz="half" idx="11"/>
          </p:nvPr>
        </p:nvSpPr>
        <p:spPr>
          <a:xfrm>
            <a:off x="9830818" y="6292334"/>
            <a:ext cx="1522982" cy="182880"/>
          </a:xfrm>
        </p:spPr>
        <p:txBody>
          <a:bodyPr/>
          <a:lstStyle/>
          <a:p>
            <a:r>
              <a:rPr lang="en-US" dirty="0"/>
              <a:t>June 22, 2021 </a:t>
            </a:r>
          </a:p>
        </p:txBody>
      </p:sp>
      <p:sp>
        <p:nvSpPr>
          <p:cNvPr id="5" name="Footer Placeholder 4">
            <a:extLst>
              <a:ext uri="{FF2B5EF4-FFF2-40B4-BE49-F238E27FC236}">
                <a16:creationId xmlns:a16="http://schemas.microsoft.com/office/drawing/2014/main" id="{23AB3FA8-4599-46DB-9C0B-749220AC2384}"/>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27</a:t>
            </a:fld>
            <a:endParaRPr lang="en-US"/>
          </a:p>
        </p:txBody>
      </p:sp>
    </p:spTree>
    <p:extLst>
      <p:ext uri="{BB962C8B-B14F-4D97-AF65-F5344CB8AC3E}">
        <p14:creationId xmlns:p14="http://schemas.microsoft.com/office/powerpoint/2010/main" val="1281561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Data Access</a:t>
            </a:r>
            <a:br>
              <a:rPr lang="en-US" dirty="0"/>
            </a:br>
            <a:r>
              <a:rPr lang="en-US" sz="3000" dirty="0"/>
              <a:t>Challenges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28</a:t>
            </a:fld>
            <a:endParaRPr lang="en-US"/>
          </a:p>
        </p:txBody>
      </p:sp>
      <p:sp>
        <p:nvSpPr>
          <p:cNvPr id="8" name="Content Placeholder 7">
            <a:extLst>
              <a:ext uri="{FF2B5EF4-FFF2-40B4-BE49-F238E27FC236}">
                <a16:creationId xmlns:a16="http://schemas.microsoft.com/office/drawing/2014/main" id="{9BB1FBD5-843A-4E03-B5F7-6AE706DC18D9}"/>
              </a:ext>
            </a:extLst>
          </p:cNvPr>
          <p:cNvSpPr>
            <a:spLocks noGrp="1"/>
          </p:cNvSpPr>
          <p:nvPr>
            <p:ph sz="half" idx="1"/>
          </p:nvPr>
        </p:nvSpPr>
        <p:spPr>
          <a:xfrm>
            <a:off x="1028700" y="2286003"/>
            <a:ext cx="8732268" cy="3568696"/>
          </a:xfrm>
        </p:spPr>
        <p:txBody>
          <a:bodyPr/>
          <a:lstStyle/>
          <a:p>
            <a:pPr marL="342900" indent="-342900">
              <a:buFont typeface="Arial" panose="020B0604020202020204" pitchFamily="34" charset="0"/>
              <a:buChar char="•"/>
            </a:pPr>
            <a:r>
              <a:rPr lang="en-US" sz="2000" dirty="0"/>
              <a:t>Historical or streaming data not currently available in </a:t>
            </a:r>
            <a:r>
              <a:rPr lang="en-US" sz="2000" dirty="0" err="1"/>
              <a:t>InfluxDB</a:t>
            </a:r>
            <a:endParaRPr lang="en-US" sz="2000" dirty="0"/>
          </a:p>
          <a:p>
            <a:pPr marL="342900" indent="-342900">
              <a:buFont typeface="Arial" panose="020B0604020202020204" pitchFamily="34" charset="0"/>
              <a:buChar char="•"/>
            </a:pPr>
            <a:r>
              <a:rPr lang="en-US" sz="2000" dirty="0"/>
              <a:t>Support on parsing data using </a:t>
            </a:r>
            <a:r>
              <a:rPr lang="en-US" sz="2000" dirty="0" err="1"/>
              <a:t>Telegraf</a:t>
            </a:r>
            <a:endParaRPr lang="en-US" sz="2000" dirty="0"/>
          </a:p>
          <a:p>
            <a:pPr marL="342900" indent="-342900">
              <a:buFont typeface="Arial" panose="020B0604020202020204" pitchFamily="34" charset="0"/>
              <a:buChar char="•"/>
            </a:pPr>
            <a:r>
              <a:rPr lang="en-US" sz="2000" dirty="0"/>
              <a:t>Manually downloading data was time consuming</a:t>
            </a:r>
          </a:p>
          <a:p>
            <a:pPr marL="342900" indent="-342900">
              <a:buFont typeface="Arial" panose="020B0604020202020204" pitchFamily="34" charset="0"/>
              <a:buChar char="•"/>
            </a:pPr>
            <a:endParaRPr lang="en-US" sz="2000" dirty="0"/>
          </a:p>
          <a:p>
            <a:endParaRPr lang="en-US" sz="2000" dirty="0"/>
          </a:p>
          <a:p>
            <a:endParaRPr lang="en-US" sz="2000" dirty="0"/>
          </a:p>
        </p:txBody>
      </p:sp>
    </p:spTree>
    <p:extLst>
      <p:ext uri="{BB962C8B-B14F-4D97-AF65-F5344CB8AC3E}">
        <p14:creationId xmlns:p14="http://schemas.microsoft.com/office/powerpoint/2010/main" val="3504287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Technology</a:t>
            </a:r>
            <a:br>
              <a:rPr lang="en-US" dirty="0"/>
            </a:br>
            <a:r>
              <a:rPr lang="en-US" sz="3000" dirty="0"/>
              <a:t>Challenges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1,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solidFill>
                  <a:schemeClr val="bg1"/>
                </a:solidFill>
              </a:rPr>
              <a:t>Status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29</a:t>
            </a:fld>
            <a:endParaRPr lang="en-US"/>
          </a:p>
        </p:txBody>
      </p:sp>
      <p:sp>
        <p:nvSpPr>
          <p:cNvPr id="8" name="Content Placeholder 7">
            <a:extLst>
              <a:ext uri="{FF2B5EF4-FFF2-40B4-BE49-F238E27FC236}">
                <a16:creationId xmlns:a16="http://schemas.microsoft.com/office/drawing/2014/main" id="{9BB1FBD5-843A-4E03-B5F7-6AE706DC18D9}"/>
              </a:ext>
            </a:extLst>
          </p:cNvPr>
          <p:cNvSpPr>
            <a:spLocks noGrp="1"/>
          </p:cNvSpPr>
          <p:nvPr>
            <p:ph sz="half" idx="1"/>
          </p:nvPr>
        </p:nvSpPr>
        <p:spPr>
          <a:xfrm>
            <a:off x="1028700" y="2286003"/>
            <a:ext cx="8732268" cy="3568696"/>
          </a:xfrm>
        </p:spPr>
        <p:txBody>
          <a:bodyPr/>
          <a:lstStyle/>
          <a:p>
            <a:r>
              <a:rPr lang="en-US" sz="2000" b="1" dirty="0"/>
              <a:t>A lot of tech to learn/explore in a short period</a:t>
            </a:r>
          </a:p>
          <a:p>
            <a:endParaRPr lang="en-US" sz="2000" dirty="0"/>
          </a:p>
          <a:p>
            <a:endParaRPr lang="en-US" sz="2000" dirty="0"/>
          </a:p>
          <a:p>
            <a:endParaRPr lang="en-US" sz="2000" dirty="0"/>
          </a:p>
        </p:txBody>
      </p:sp>
      <p:pic>
        <p:nvPicPr>
          <p:cNvPr id="7" name="Graphic 6">
            <a:extLst>
              <a:ext uri="{FF2B5EF4-FFF2-40B4-BE49-F238E27FC236}">
                <a16:creationId xmlns:a16="http://schemas.microsoft.com/office/drawing/2014/main" id="{41408031-1C80-404C-900E-16262CCE42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6196" b="38507"/>
          <a:stretch/>
        </p:blipFill>
        <p:spPr>
          <a:xfrm>
            <a:off x="697654" y="3095573"/>
            <a:ext cx="3077017" cy="778385"/>
          </a:xfrm>
          <a:prstGeom prst="rect">
            <a:avLst/>
          </a:prstGeom>
        </p:spPr>
      </p:pic>
      <p:pic>
        <p:nvPicPr>
          <p:cNvPr id="10" name="Graphic 9">
            <a:extLst>
              <a:ext uri="{FF2B5EF4-FFF2-40B4-BE49-F238E27FC236}">
                <a16:creationId xmlns:a16="http://schemas.microsoft.com/office/drawing/2014/main" id="{4B71C7CE-B7EA-403A-8788-3C3BB9FF78D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9725" b="37457"/>
          <a:stretch/>
        </p:blipFill>
        <p:spPr>
          <a:xfrm>
            <a:off x="615907" y="4683528"/>
            <a:ext cx="3158764" cy="720763"/>
          </a:xfrm>
          <a:prstGeom prst="rect">
            <a:avLst/>
          </a:prstGeom>
        </p:spPr>
      </p:pic>
      <p:pic>
        <p:nvPicPr>
          <p:cNvPr id="12" name="Graphic 11">
            <a:extLst>
              <a:ext uri="{FF2B5EF4-FFF2-40B4-BE49-F238E27FC236}">
                <a16:creationId xmlns:a16="http://schemas.microsoft.com/office/drawing/2014/main" id="{51799AAF-45E3-4061-9A59-D7DDF1926A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5046" y="3045116"/>
            <a:ext cx="1039704" cy="1060498"/>
          </a:xfrm>
          <a:prstGeom prst="rect">
            <a:avLst/>
          </a:prstGeom>
        </p:spPr>
      </p:pic>
      <p:pic>
        <p:nvPicPr>
          <p:cNvPr id="14" name="Picture 13">
            <a:extLst>
              <a:ext uri="{FF2B5EF4-FFF2-40B4-BE49-F238E27FC236}">
                <a16:creationId xmlns:a16="http://schemas.microsoft.com/office/drawing/2014/main" id="{BE17F6C1-1C40-48FD-958F-866BDC90D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6826" y="3241654"/>
            <a:ext cx="2233169" cy="574084"/>
          </a:xfrm>
          <a:prstGeom prst="rect">
            <a:avLst/>
          </a:prstGeom>
        </p:spPr>
      </p:pic>
      <p:pic>
        <p:nvPicPr>
          <p:cNvPr id="16" name="Picture 15">
            <a:extLst>
              <a:ext uri="{FF2B5EF4-FFF2-40B4-BE49-F238E27FC236}">
                <a16:creationId xmlns:a16="http://schemas.microsoft.com/office/drawing/2014/main" id="{CF4668C4-113C-4D28-8738-40DEF8B29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717" y="4643116"/>
            <a:ext cx="1812853" cy="709566"/>
          </a:xfrm>
          <a:prstGeom prst="rect">
            <a:avLst/>
          </a:prstGeom>
        </p:spPr>
      </p:pic>
      <p:pic>
        <p:nvPicPr>
          <p:cNvPr id="18" name="Picture 17">
            <a:extLst>
              <a:ext uri="{FF2B5EF4-FFF2-40B4-BE49-F238E27FC236}">
                <a16:creationId xmlns:a16="http://schemas.microsoft.com/office/drawing/2014/main" id="{7C98E78C-F3B3-4CD8-A836-B27C2D806D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6826" y="4726915"/>
            <a:ext cx="2211248" cy="641262"/>
          </a:xfrm>
          <a:prstGeom prst="rect">
            <a:avLst/>
          </a:prstGeom>
        </p:spPr>
      </p:pic>
      <p:pic>
        <p:nvPicPr>
          <p:cNvPr id="20" name="Picture 19">
            <a:extLst>
              <a:ext uri="{FF2B5EF4-FFF2-40B4-BE49-F238E27FC236}">
                <a16:creationId xmlns:a16="http://schemas.microsoft.com/office/drawing/2014/main" id="{BD5F21E6-9CC2-4FD1-979C-721D562C30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37168" y="3465315"/>
            <a:ext cx="1378507" cy="1597843"/>
          </a:xfrm>
          <a:prstGeom prst="rect">
            <a:avLst/>
          </a:prstGeom>
        </p:spPr>
      </p:pic>
    </p:spTree>
    <p:extLst>
      <p:ext uri="{BB962C8B-B14F-4D97-AF65-F5344CB8AC3E}">
        <p14:creationId xmlns:p14="http://schemas.microsoft.com/office/powerpoint/2010/main" val="2046396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MDS Project Team</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700" y="2286003"/>
            <a:ext cx="9791700" cy="3568696"/>
          </a:xfrm>
        </p:spPr>
        <p:txBody>
          <a:bodyPr/>
          <a:lstStyle/>
          <a:p>
            <a:endParaRPr lang="en-US" dirty="0"/>
          </a:p>
          <a:p>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a:t>
            </a:fld>
            <a:endParaRPr lang="en-US"/>
          </a:p>
        </p:txBody>
      </p:sp>
      <p:pic>
        <p:nvPicPr>
          <p:cNvPr id="9" name="Picture 8">
            <a:extLst>
              <a:ext uri="{FF2B5EF4-FFF2-40B4-BE49-F238E27FC236}">
                <a16:creationId xmlns:a16="http://schemas.microsoft.com/office/drawing/2014/main" id="{F23F0BAD-B476-4660-9685-F7750B881614}"/>
              </a:ext>
            </a:extLst>
          </p:cNvPr>
          <p:cNvPicPr>
            <a:picLocks noGrp="1" noChangeAspect="1"/>
          </p:cNvPicPr>
          <p:nvPr/>
        </p:nvPicPr>
        <p:blipFill>
          <a:blip r:embed="rId2"/>
          <a:srcRect/>
          <a:stretch>
            <a:fillRect/>
          </a:stretch>
        </p:blipFill>
        <p:spPr>
          <a:xfrm>
            <a:off x="1028699" y="2285451"/>
            <a:ext cx="1828800" cy="1829903"/>
          </a:xfrm>
          <a:prstGeom prst="rect">
            <a:avLst/>
          </a:prstGeom>
        </p:spPr>
      </p:pic>
      <p:sp>
        <p:nvSpPr>
          <p:cNvPr id="10" name="Text Placeholder 13">
            <a:extLst>
              <a:ext uri="{FF2B5EF4-FFF2-40B4-BE49-F238E27FC236}">
                <a16:creationId xmlns:a16="http://schemas.microsoft.com/office/drawing/2014/main" id="{F3C7C96A-221C-AE40-93BD-DEE8EB1C21D2}"/>
              </a:ext>
            </a:extLst>
          </p:cNvPr>
          <p:cNvSpPr>
            <a:spLocks noGrp="1"/>
          </p:cNvSpPr>
          <p:nvPr/>
        </p:nvSpPr>
        <p:spPr>
          <a:xfrm>
            <a:off x="1028699" y="4289109"/>
            <a:ext cx="1828800" cy="401220"/>
          </a:xfrm>
          <a:prstGeom prst="rect">
            <a:avLst/>
          </a:prstGeom>
        </p:spPr>
        <p:txBody>
          <a:bodyPr lIns="0" tIns="0" rIns="0" bIns="0" rtlCol="0"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Nathan Smith</a:t>
            </a:r>
          </a:p>
        </p:txBody>
      </p:sp>
      <p:pic>
        <p:nvPicPr>
          <p:cNvPr id="11" name="Picture 10">
            <a:extLst>
              <a:ext uri="{FF2B5EF4-FFF2-40B4-BE49-F238E27FC236}">
                <a16:creationId xmlns:a16="http://schemas.microsoft.com/office/drawing/2014/main" id="{AB73BE7C-B722-5845-8136-4CB57B98DCDD}"/>
              </a:ext>
            </a:extLst>
          </p:cNvPr>
          <p:cNvPicPr>
            <a:picLocks noGrp="1" noChangeAspect="1"/>
          </p:cNvPicPr>
          <p:nvPr/>
        </p:nvPicPr>
        <p:blipFill>
          <a:blip r:embed="rId3"/>
          <a:srcRect/>
          <a:stretch>
            <a:fillRect/>
          </a:stretch>
        </p:blipFill>
        <p:spPr>
          <a:xfrm>
            <a:off x="3791684" y="2284609"/>
            <a:ext cx="1847286" cy="1886018"/>
          </a:xfrm>
          <a:prstGeom prst="rect">
            <a:avLst/>
          </a:prstGeom>
        </p:spPr>
      </p:pic>
      <p:sp>
        <p:nvSpPr>
          <p:cNvPr id="12" name="Text Placeholder 4">
            <a:extLst>
              <a:ext uri="{FF2B5EF4-FFF2-40B4-BE49-F238E27FC236}">
                <a16:creationId xmlns:a16="http://schemas.microsoft.com/office/drawing/2014/main" id="{F33C0129-A6FD-0B47-9C25-74B63336F76E}"/>
              </a:ext>
            </a:extLst>
          </p:cNvPr>
          <p:cNvSpPr>
            <a:spLocks noGrp="1"/>
          </p:cNvSpPr>
          <p:nvPr/>
        </p:nvSpPr>
        <p:spPr>
          <a:xfrm>
            <a:off x="3784599" y="4308158"/>
            <a:ext cx="1828800" cy="401221"/>
          </a:xfrm>
          <a:prstGeom prst="rect">
            <a:avLst/>
          </a:prstGeom>
        </p:spPr>
        <p:txBody>
          <a:bodyPr lIns="0" tIns="0" rIns="0" bIns="0" rtlCol="0"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Mitch Harris</a:t>
            </a:r>
          </a:p>
        </p:txBody>
      </p:sp>
      <p:pic>
        <p:nvPicPr>
          <p:cNvPr id="13" name="Picture 12">
            <a:extLst>
              <a:ext uri="{FF2B5EF4-FFF2-40B4-BE49-F238E27FC236}">
                <a16:creationId xmlns:a16="http://schemas.microsoft.com/office/drawing/2014/main" id="{6226F6DE-906E-4EBB-9268-D156A7441E46}"/>
              </a:ext>
            </a:extLst>
          </p:cNvPr>
          <p:cNvPicPr>
            <a:picLocks noGrp="1" noChangeAspect="1"/>
          </p:cNvPicPr>
          <p:nvPr/>
        </p:nvPicPr>
        <p:blipFill>
          <a:blip r:embed="rId4">
            <a:extLst>
              <a:ext uri="{28A0092B-C50C-407E-A947-70E740481C1C}">
                <a14:useLocalDpi xmlns:a14="http://schemas.microsoft.com/office/drawing/2010/main" val="0"/>
              </a:ext>
            </a:extLst>
          </a:blip>
          <a:srcRect/>
          <a:stretch/>
        </p:blipFill>
        <p:spPr>
          <a:xfrm>
            <a:off x="6540499" y="2286003"/>
            <a:ext cx="1828800" cy="1828800"/>
          </a:xfrm>
          <a:prstGeom prst="rect">
            <a:avLst/>
          </a:prstGeom>
        </p:spPr>
      </p:pic>
      <p:sp>
        <p:nvSpPr>
          <p:cNvPr id="14" name="Text Placeholder 6">
            <a:extLst>
              <a:ext uri="{FF2B5EF4-FFF2-40B4-BE49-F238E27FC236}">
                <a16:creationId xmlns:a16="http://schemas.microsoft.com/office/drawing/2014/main" id="{2BF7C473-B533-F247-A897-1EBD503D856A}"/>
              </a:ext>
            </a:extLst>
          </p:cNvPr>
          <p:cNvSpPr>
            <a:spLocks noGrp="1"/>
          </p:cNvSpPr>
          <p:nvPr/>
        </p:nvSpPr>
        <p:spPr>
          <a:xfrm>
            <a:off x="6531511" y="4289108"/>
            <a:ext cx="1828800" cy="420271"/>
          </a:xfrm>
          <a:prstGeom prst="rect">
            <a:avLst/>
          </a:prstGeom>
        </p:spPr>
        <p:txBody>
          <a:bodyPr lIns="0" tIns="0" rIns="0" bIns="0" rtlCol="0"/>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en-GB"/>
              <a:t>Ryan Koenig</a:t>
            </a:r>
          </a:p>
        </p:txBody>
      </p:sp>
    </p:spTree>
    <p:extLst>
      <p:ext uri="{BB962C8B-B14F-4D97-AF65-F5344CB8AC3E}">
        <p14:creationId xmlns:p14="http://schemas.microsoft.com/office/powerpoint/2010/main" val="2300005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Anomaly Detection Framework</a:t>
            </a:r>
            <a:br>
              <a:rPr lang="en-US" dirty="0"/>
            </a:br>
            <a:r>
              <a:rPr lang="en-US" sz="3000" dirty="0"/>
              <a:t>Future Steps</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30</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sp>
        <p:nvSpPr>
          <p:cNvPr id="10" name="Content Placeholder 7">
            <a:extLst>
              <a:ext uri="{FF2B5EF4-FFF2-40B4-BE49-F238E27FC236}">
                <a16:creationId xmlns:a16="http://schemas.microsoft.com/office/drawing/2014/main" id="{AE57BC66-6CBD-41DE-B18E-07A92319AB6F}"/>
              </a:ext>
            </a:extLst>
          </p:cNvPr>
          <p:cNvSpPr txBox="1">
            <a:spLocks/>
          </p:cNvSpPr>
          <p:nvPr/>
        </p:nvSpPr>
        <p:spPr>
          <a:xfrm>
            <a:off x="1028700" y="2286003"/>
            <a:ext cx="8732268"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Provide detection in-line with Telegraf</a:t>
            </a:r>
          </a:p>
          <a:p>
            <a:endParaRPr lang="en-US" sz="2000" dirty="0"/>
          </a:p>
          <a:p>
            <a:endParaRPr lang="en-US" sz="2000" dirty="0"/>
          </a:p>
          <a:p>
            <a:endParaRPr lang="en-US" sz="2000" dirty="0"/>
          </a:p>
        </p:txBody>
      </p:sp>
      <p:pic>
        <p:nvPicPr>
          <p:cNvPr id="11" name="Picture 10">
            <a:extLst>
              <a:ext uri="{FF2B5EF4-FFF2-40B4-BE49-F238E27FC236}">
                <a16:creationId xmlns:a16="http://schemas.microsoft.com/office/drawing/2014/main" id="{2C50F09C-FBB1-4736-9CB7-0D0419851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113" y="2855898"/>
            <a:ext cx="5854148" cy="3171942"/>
          </a:xfrm>
          <a:prstGeom prst="rect">
            <a:avLst/>
          </a:prstGeom>
        </p:spPr>
      </p:pic>
    </p:spTree>
    <p:extLst>
      <p:ext uri="{BB962C8B-B14F-4D97-AF65-F5344CB8AC3E}">
        <p14:creationId xmlns:p14="http://schemas.microsoft.com/office/powerpoint/2010/main" val="1783386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Anomaly Detection Model</a:t>
            </a:r>
            <a:br>
              <a:rPr lang="en-US" dirty="0"/>
            </a:br>
            <a:r>
              <a:rPr lang="en-US" sz="3000" dirty="0"/>
              <a:t>Future Steps</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31</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sp>
        <p:nvSpPr>
          <p:cNvPr id="10" name="Content Placeholder 7">
            <a:extLst>
              <a:ext uri="{FF2B5EF4-FFF2-40B4-BE49-F238E27FC236}">
                <a16:creationId xmlns:a16="http://schemas.microsoft.com/office/drawing/2014/main" id="{AE57BC66-6CBD-41DE-B18E-07A92319AB6F}"/>
              </a:ext>
            </a:extLst>
          </p:cNvPr>
          <p:cNvSpPr txBox="1">
            <a:spLocks/>
          </p:cNvSpPr>
          <p:nvPr/>
        </p:nvSpPr>
        <p:spPr>
          <a:xfrm>
            <a:off x="1028700" y="2286003"/>
            <a:ext cx="9307996"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Improvements on the threshold selection method – biggest value here</a:t>
            </a:r>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r>
              <a:rPr lang="en-US" sz="2000" dirty="0"/>
              <a:t>Explore different types of models (such as ARIMA, bi-LSTM)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Look at options that are not open-source (such as Azure anomaly detection)</a:t>
            </a:r>
          </a:p>
          <a:p>
            <a:endParaRPr lang="en-US" sz="2000" dirty="0"/>
          </a:p>
          <a:p>
            <a:endParaRPr lang="en-US" sz="2000" dirty="0"/>
          </a:p>
        </p:txBody>
      </p:sp>
      <p:pic>
        <p:nvPicPr>
          <p:cNvPr id="8" name="Picture 7">
            <a:extLst>
              <a:ext uri="{FF2B5EF4-FFF2-40B4-BE49-F238E27FC236}">
                <a16:creationId xmlns:a16="http://schemas.microsoft.com/office/drawing/2014/main" id="{818355A0-8CDD-45B4-9C3B-CF8E312C17CA}"/>
              </a:ext>
            </a:extLst>
          </p:cNvPr>
          <p:cNvPicPr/>
          <p:nvPr/>
        </p:nvPicPr>
        <p:blipFill rotWithShape="1">
          <a:blip r:embed="rId3">
            <a:extLst>
              <a:ext uri="{28A0092B-C50C-407E-A947-70E740481C1C}">
                <a14:useLocalDpi xmlns:a14="http://schemas.microsoft.com/office/drawing/2010/main" val="0"/>
              </a:ext>
            </a:extLst>
          </a:blip>
          <a:srcRect t="49765"/>
          <a:stretch/>
        </p:blipFill>
        <p:spPr>
          <a:xfrm>
            <a:off x="1028698" y="2790333"/>
            <a:ext cx="7926765" cy="1602557"/>
          </a:xfrm>
          <a:prstGeom prst="rect">
            <a:avLst/>
          </a:prstGeom>
        </p:spPr>
      </p:pic>
    </p:spTree>
    <p:extLst>
      <p:ext uri="{BB962C8B-B14F-4D97-AF65-F5344CB8AC3E}">
        <p14:creationId xmlns:p14="http://schemas.microsoft.com/office/powerpoint/2010/main" val="3231219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Model Performance</a:t>
            </a:r>
            <a:br>
              <a:rPr lang="en-US" dirty="0"/>
            </a:br>
            <a:r>
              <a:rPr lang="en-US" sz="3000" dirty="0"/>
              <a:t>Future Steps</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183101"/>
            <a:ext cx="9791700" cy="3741837"/>
          </a:xfrm>
        </p:spPr>
        <p:txBody>
          <a:bodyPr/>
          <a:lstStyle/>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32</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sp>
        <p:nvSpPr>
          <p:cNvPr id="10" name="Content Placeholder 7">
            <a:extLst>
              <a:ext uri="{FF2B5EF4-FFF2-40B4-BE49-F238E27FC236}">
                <a16:creationId xmlns:a16="http://schemas.microsoft.com/office/drawing/2014/main" id="{AE57BC66-6CBD-41DE-B18E-07A92319AB6F}"/>
              </a:ext>
            </a:extLst>
          </p:cNvPr>
          <p:cNvSpPr txBox="1">
            <a:spLocks/>
          </p:cNvSpPr>
          <p:nvPr/>
        </p:nvSpPr>
        <p:spPr>
          <a:xfrm>
            <a:off x="1028700" y="2286003"/>
            <a:ext cx="8572500"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Apply specific model/rules for sensors where these are known inline with the LSTM-ED</a:t>
            </a:r>
          </a:p>
          <a:p>
            <a:endParaRPr lang="en-US" sz="2000" dirty="0"/>
          </a:p>
          <a:p>
            <a:pPr marL="342900" indent="-342900">
              <a:buFont typeface="Arial" panose="020B0604020202020204" pitchFamily="34" charset="0"/>
              <a:buChar char="•"/>
            </a:pPr>
            <a:r>
              <a:rPr lang="en-US" sz="2000" dirty="0"/>
              <a:t>Sensor grouping instead of just looking at individual sensors</a:t>
            </a:r>
          </a:p>
          <a:p>
            <a:endParaRPr lang="en-US" sz="2000" dirty="0"/>
          </a:p>
          <a:p>
            <a:pPr marL="342900" indent="-342900">
              <a:buFont typeface="Arial" panose="020B0604020202020204" pitchFamily="34" charset="0"/>
              <a:buChar char="•"/>
            </a:pPr>
            <a:r>
              <a:rPr lang="en-US" sz="2000" dirty="0"/>
              <a:t>Complete a quantitative assessment - requires sensors with anomalous data labels</a:t>
            </a:r>
          </a:p>
          <a:p>
            <a:pPr marL="342900" indent="-342900">
              <a:buFont typeface="Arial" panose="020B0604020202020204" pitchFamily="34" charset="0"/>
              <a:buChar char="•"/>
            </a:pPr>
            <a:endParaRPr lang="en-US" sz="2000" dirty="0"/>
          </a:p>
          <a:p>
            <a:endParaRPr lang="en-US" sz="2000" dirty="0"/>
          </a:p>
          <a:p>
            <a:endParaRPr lang="en-US" sz="2000" dirty="0"/>
          </a:p>
        </p:txBody>
      </p:sp>
    </p:spTree>
    <p:extLst>
      <p:ext uri="{BB962C8B-B14F-4D97-AF65-F5344CB8AC3E}">
        <p14:creationId xmlns:p14="http://schemas.microsoft.com/office/powerpoint/2010/main" val="1794640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Dashboard and Notification System</a:t>
            </a:r>
            <a:br>
              <a:rPr lang="en-US" dirty="0"/>
            </a:br>
            <a:r>
              <a:rPr lang="en-US" sz="3000" dirty="0"/>
              <a:t>Future Steps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33</a:t>
            </a:fld>
            <a:endParaRPr lang="en-US"/>
          </a:p>
        </p:txBody>
      </p:sp>
      <p:sp>
        <p:nvSpPr>
          <p:cNvPr id="9" name="Footer Placeholder 4">
            <a:extLst>
              <a:ext uri="{FF2B5EF4-FFF2-40B4-BE49-F238E27FC236}">
                <a16:creationId xmlns:a16="http://schemas.microsoft.com/office/drawing/2014/main" id="{45987886-DBF4-473A-94C9-3A1B1E47AF68}"/>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pic>
        <p:nvPicPr>
          <p:cNvPr id="12" name="Picture 11">
            <a:extLst>
              <a:ext uri="{FF2B5EF4-FFF2-40B4-BE49-F238E27FC236}">
                <a16:creationId xmlns:a16="http://schemas.microsoft.com/office/drawing/2014/main" id="{8B2C3261-9D90-4639-A395-575B0B26C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8561" y="2054895"/>
            <a:ext cx="7935419" cy="4077386"/>
          </a:xfrm>
          <a:prstGeom prst="rect">
            <a:avLst/>
          </a:prstGeom>
        </p:spPr>
      </p:pic>
    </p:spTree>
    <p:extLst>
      <p:ext uri="{BB962C8B-B14F-4D97-AF65-F5344CB8AC3E}">
        <p14:creationId xmlns:p14="http://schemas.microsoft.com/office/powerpoint/2010/main" val="9841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7F85-B014-E54D-AC82-A789515E821B}"/>
              </a:ext>
            </a:extLst>
          </p:cNvPr>
          <p:cNvSpPr>
            <a:spLocks noGrp="1"/>
          </p:cNvSpPr>
          <p:nvPr>
            <p:ph type="title"/>
          </p:nvPr>
        </p:nvSpPr>
        <p:spPr>
          <a:xfrm>
            <a:off x="6257106" y="999068"/>
            <a:ext cx="5236393" cy="645284"/>
          </a:xfrm>
        </p:spPr>
        <p:txBody>
          <a:bodyPr/>
          <a:lstStyle/>
          <a:p>
            <a:r>
              <a:rPr lang="en-US" sz="3600" dirty="0"/>
              <a:t>Acknowledgements</a:t>
            </a:r>
          </a:p>
        </p:txBody>
      </p:sp>
      <p:sp>
        <p:nvSpPr>
          <p:cNvPr id="5" name="Content Placeholder 4">
            <a:extLst>
              <a:ext uri="{FF2B5EF4-FFF2-40B4-BE49-F238E27FC236}">
                <a16:creationId xmlns:a16="http://schemas.microsoft.com/office/drawing/2014/main" id="{788D6534-C18A-6F43-BFAE-88E2F83FD9B4}"/>
              </a:ext>
            </a:extLst>
          </p:cNvPr>
          <p:cNvSpPr>
            <a:spLocks noGrp="1"/>
          </p:cNvSpPr>
          <p:nvPr>
            <p:ph sz="quarter" idx="12"/>
          </p:nvPr>
        </p:nvSpPr>
        <p:spPr>
          <a:xfrm>
            <a:off x="6257107" y="2354531"/>
            <a:ext cx="4876800" cy="3092112"/>
          </a:xfrm>
        </p:spPr>
        <p:txBody>
          <a:bodyPr/>
          <a:lstStyle/>
          <a:p>
            <a:r>
              <a:rPr lang="en-US" b="1" dirty="0"/>
              <a:t>Urban Data Lab</a:t>
            </a:r>
          </a:p>
          <a:p>
            <a:r>
              <a:rPr lang="en-US" b="1" dirty="0"/>
              <a:t>UBC Energy and Water Services</a:t>
            </a:r>
          </a:p>
          <a:p>
            <a:r>
              <a:rPr lang="en-US" b="1" dirty="0"/>
              <a:t>Technical Safety BC</a:t>
            </a:r>
          </a:p>
          <a:p>
            <a:r>
              <a:rPr lang="en-US" b="1" dirty="0"/>
              <a:t>Mike Kennedy (UDL)</a:t>
            </a:r>
          </a:p>
          <a:p>
            <a:r>
              <a:rPr lang="en-US" b="1" dirty="0" err="1"/>
              <a:t>Jiachen</a:t>
            </a:r>
            <a:r>
              <a:rPr lang="en-US" b="1" dirty="0"/>
              <a:t> Wei (UDL)</a:t>
            </a:r>
          </a:p>
          <a:p>
            <a:r>
              <a:rPr lang="en-US" b="1" dirty="0"/>
              <a:t>Ibrahim El-</a:t>
            </a:r>
            <a:r>
              <a:rPr lang="en-US" b="1" dirty="0" err="1"/>
              <a:t>chami</a:t>
            </a:r>
            <a:r>
              <a:rPr lang="en-US" b="1" dirty="0"/>
              <a:t> (UDL)</a:t>
            </a:r>
          </a:p>
          <a:p>
            <a:r>
              <a:rPr lang="en-US" b="1" dirty="0"/>
              <a:t>Scott </a:t>
            </a:r>
            <a:r>
              <a:rPr lang="en-US" b="1" dirty="0" err="1"/>
              <a:t>Fazackerley</a:t>
            </a:r>
            <a:r>
              <a:rPr lang="en-US" b="1" dirty="0"/>
              <a:t> (UBCO)</a:t>
            </a:r>
          </a:p>
          <a:p>
            <a:r>
              <a:rPr lang="en-US" b="1" dirty="0"/>
              <a:t>Irene </a:t>
            </a:r>
            <a:r>
              <a:rPr lang="en-US" b="1" dirty="0" err="1"/>
              <a:t>Vrbik</a:t>
            </a:r>
            <a:r>
              <a:rPr lang="en-US" b="1" dirty="0"/>
              <a:t> (UBCO)</a:t>
            </a:r>
          </a:p>
          <a:p>
            <a:r>
              <a:rPr lang="en-US" b="1" dirty="0" err="1"/>
              <a:t>Debangsha</a:t>
            </a:r>
            <a:r>
              <a:rPr lang="en-US" b="1" dirty="0"/>
              <a:t> Sarkar (UBCO)</a:t>
            </a:r>
          </a:p>
        </p:txBody>
      </p:sp>
      <p:sp>
        <p:nvSpPr>
          <p:cNvPr id="4" name="Date Placeholder 3">
            <a:extLst>
              <a:ext uri="{FF2B5EF4-FFF2-40B4-BE49-F238E27FC236}">
                <a16:creationId xmlns:a16="http://schemas.microsoft.com/office/drawing/2014/main" id="{D4137C36-233D-4261-A151-481DEB983F84}"/>
              </a:ext>
            </a:extLst>
          </p:cNvPr>
          <p:cNvSpPr>
            <a:spLocks noGrp="1"/>
          </p:cNvSpPr>
          <p:nvPr>
            <p:ph type="dt" sz="half" idx="13"/>
          </p:nvPr>
        </p:nvSpPr>
        <p:spPr>
          <a:xfrm>
            <a:off x="9830818" y="6292334"/>
            <a:ext cx="1522982" cy="182880"/>
          </a:xfrm>
        </p:spPr>
        <p:txBody>
          <a:bodyPr/>
          <a:lstStyle/>
          <a:p>
            <a:r>
              <a:rPr lang="en-US" dirty="0"/>
              <a:t>June 22, 2021</a:t>
            </a:r>
          </a:p>
        </p:txBody>
      </p:sp>
      <p:sp>
        <p:nvSpPr>
          <p:cNvPr id="6" name="Footer Placeholder 5">
            <a:extLst>
              <a:ext uri="{FF2B5EF4-FFF2-40B4-BE49-F238E27FC236}">
                <a16:creationId xmlns:a16="http://schemas.microsoft.com/office/drawing/2014/main" id="{7F17CE90-6DC0-4BAD-AFD2-6566038ECD03}"/>
              </a:ext>
            </a:extLst>
          </p:cNvPr>
          <p:cNvSpPr>
            <a:spLocks noGrp="1"/>
          </p:cNvSpPr>
          <p:nvPr>
            <p:ph type="ftr" sz="quarter" idx="14"/>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8" name="Slide Number Placeholder 7">
            <a:extLst>
              <a:ext uri="{FF2B5EF4-FFF2-40B4-BE49-F238E27FC236}">
                <a16:creationId xmlns:a16="http://schemas.microsoft.com/office/drawing/2014/main" id="{8A0CAF6B-5914-4E2F-90A1-4B2D92D5ADC0}"/>
              </a:ext>
            </a:extLst>
          </p:cNvPr>
          <p:cNvSpPr>
            <a:spLocks noGrp="1"/>
          </p:cNvSpPr>
          <p:nvPr>
            <p:ph type="sldNum" sz="quarter" idx="15"/>
          </p:nvPr>
        </p:nvSpPr>
        <p:spPr>
          <a:xfrm>
            <a:off x="11493500" y="6292334"/>
            <a:ext cx="412750" cy="182880"/>
          </a:xfrm>
        </p:spPr>
        <p:txBody>
          <a:bodyPr/>
          <a:lstStyle/>
          <a:p>
            <a:fld id="{7782931A-7D25-4B4B-9464-57AE418934A3}" type="slidenum">
              <a:rPr lang="en-US" smtClean="0"/>
              <a:pPr/>
              <a:t>34</a:t>
            </a:fld>
            <a:endParaRPr lang="en-US"/>
          </a:p>
        </p:txBody>
      </p:sp>
      <p:pic>
        <p:nvPicPr>
          <p:cNvPr id="13" name="Picture Placeholder 12">
            <a:extLst>
              <a:ext uri="{FF2B5EF4-FFF2-40B4-BE49-F238E27FC236}">
                <a16:creationId xmlns:a16="http://schemas.microsoft.com/office/drawing/2014/main" id="{2F485E91-8B2E-42EB-AE3D-84E04C06EA5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0" y="990600"/>
            <a:ext cx="4837176" cy="4837176"/>
          </a:xfrm>
        </p:spPr>
      </p:pic>
    </p:spTree>
    <p:extLst>
      <p:ext uri="{BB962C8B-B14F-4D97-AF65-F5344CB8AC3E}">
        <p14:creationId xmlns:p14="http://schemas.microsoft.com/office/powerpoint/2010/main" val="40862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7F85-B014-E54D-AC82-A789515E821B}"/>
              </a:ext>
            </a:extLst>
          </p:cNvPr>
          <p:cNvSpPr>
            <a:spLocks noGrp="1"/>
          </p:cNvSpPr>
          <p:nvPr>
            <p:ph type="title"/>
          </p:nvPr>
        </p:nvSpPr>
        <p:spPr/>
        <p:txBody>
          <a:bodyPr/>
          <a:lstStyle/>
          <a:p>
            <a:r>
              <a:rPr lang="en-US" sz="3600" dirty="0"/>
              <a:t>Q&amp;A</a:t>
            </a:r>
          </a:p>
        </p:txBody>
      </p:sp>
      <p:sp>
        <p:nvSpPr>
          <p:cNvPr id="5" name="Content Placeholder 4">
            <a:extLst>
              <a:ext uri="{FF2B5EF4-FFF2-40B4-BE49-F238E27FC236}">
                <a16:creationId xmlns:a16="http://schemas.microsoft.com/office/drawing/2014/main" id="{788D6534-C18A-6F43-BFAE-88E2F83FD9B4}"/>
              </a:ext>
            </a:extLst>
          </p:cNvPr>
          <p:cNvSpPr>
            <a:spLocks noGrp="1"/>
          </p:cNvSpPr>
          <p:nvPr>
            <p:ph sz="quarter" idx="12"/>
          </p:nvPr>
        </p:nvSpPr>
        <p:spPr>
          <a:xfrm>
            <a:off x="6257107" y="2354531"/>
            <a:ext cx="4876800" cy="1152149"/>
          </a:xfrm>
        </p:spPr>
        <p:txBody>
          <a:bodyPr/>
          <a:lstStyle/>
          <a:p>
            <a:r>
              <a:rPr lang="en-US" b="1"/>
              <a:t>Mitch Harris</a:t>
            </a:r>
          </a:p>
          <a:p>
            <a:r>
              <a:rPr lang="en-US" b="1"/>
              <a:t>Ryan Koenig</a:t>
            </a:r>
          </a:p>
          <a:p>
            <a:r>
              <a:rPr lang="en-US" b="1"/>
              <a:t>Nathan Smith</a:t>
            </a:r>
          </a:p>
        </p:txBody>
      </p:sp>
      <p:sp>
        <p:nvSpPr>
          <p:cNvPr id="4" name="Date Placeholder 3">
            <a:extLst>
              <a:ext uri="{FF2B5EF4-FFF2-40B4-BE49-F238E27FC236}">
                <a16:creationId xmlns:a16="http://schemas.microsoft.com/office/drawing/2014/main" id="{D4137C36-233D-4261-A151-481DEB983F84}"/>
              </a:ext>
            </a:extLst>
          </p:cNvPr>
          <p:cNvSpPr>
            <a:spLocks noGrp="1"/>
          </p:cNvSpPr>
          <p:nvPr>
            <p:ph type="dt" sz="half" idx="13"/>
          </p:nvPr>
        </p:nvSpPr>
        <p:spPr>
          <a:xfrm>
            <a:off x="9830818" y="6292334"/>
            <a:ext cx="1522982" cy="182880"/>
          </a:xfrm>
        </p:spPr>
        <p:txBody>
          <a:bodyPr/>
          <a:lstStyle/>
          <a:p>
            <a:r>
              <a:rPr lang="en-US" dirty="0"/>
              <a:t>June 22, 2021</a:t>
            </a:r>
          </a:p>
        </p:txBody>
      </p:sp>
      <p:sp>
        <p:nvSpPr>
          <p:cNvPr id="6" name="Footer Placeholder 5">
            <a:extLst>
              <a:ext uri="{FF2B5EF4-FFF2-40B4-BE49-F238E27FC236}">
                <a16:creationId xmlns:a16="http://schemas.microsoft.com/office/drawing/2014/main" id="{7F17CE90-6DC0-4BAD-AFD2-6566038ECD03}"/>
              </a:ext>
            </a:extLst>
          </p:cNvPr>
          <p:cNvSpPr>
            <a:spLocks noGrp="1"/>
          </p:cNvSpPr>
          <p:nvPr>
            <p:ph type="ftr" sz="quarter" idx="14"/>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8" name="Slide Number Placeholder 7">
            <a:extLst>
              <a:ext uri="{FF2B5EF4-FFF2-40B4-BE49-F238E27FC236}">
                <a16:creationId xmlns:a16="http://schemas.microsoft.com/office/drawing/2014/main" id="{8A0CAF6B-5914-4E2F-90A1-4B2D92D5ADC0}"/>
              </a:ext>
            </a:extLst>
          </p:cNvPr>
          <p:cNvSpPr>
            <a:spLocks noGrp="1"/>
          </p:cNvSpPr>
          <p:nvPr>
            <p:ph type="sldNum" sz="quarter" idx="15"/>
          </p:nvPr>
        </p:nvSpPr>
        <p:spPr>
          <a:xfrm>
            <a:off x="11493500" y="6292334"/>
            <a:ext cx="412750" cy="182880"/>
          </a:xfrm>
        </p:spPr>
        <p:txBody>
          <a:bodyPr/>
          <a:lstStyle/>
          <a:p>
            <a:fld id="{7782931A-7D25-4B4B-9464-57AE418934A3}" type="slidenum">
              <a:rPr lang="en-US" smtClean="0"/>
              <a:pPr/>
              <a:t>35</a:t>
            </a:fld>
            <a:endParaRPr lang="en-US"/>
          </a:p>
        </p:txBody>
      </p:sp>
      <p:pic>
        <p:nvPicPr>
          <p:cNvPr id="13" name="Picture Placeholder 12">
            <a:extLst>
              <a:ext uri="{FF2B5EF4-FFF2-40B4-BE49-F238E27FC236}">
                <a16:creationId xmlns:a16="http://schemas.microsoft.com/office/drawing/2014/main" id="{2F485E91-8B2E-42EB-AE3D-84E04C06EA5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0" y="990600"/>
            <a:ext cx="4837176" cy="4837176"/>
          </a:xfrm>
        </p:spPr>
      </p:pic>
    </p:spTree>
    <p:extLst>
      <p:ext uri="{BB962C8B-B14F-4D97-AF65-F5344CB8AC3E}">
        <p14:creationId xmlns:p14="http://schemas.microsoft.com/office/powerpoint/2010/main" val="1743235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Anomaly Detection Model</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solidFill>
                  <a:schemeClr val="bg1"/>
                </a:solidFill>
              </a:rPr>
              <a:t>Final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36</a:t>
            </a:fld>
            <a:endParaRPr lang="en-US"/>
          </a:p>
        </p:txBody>
      </p:sp>
      <p:pic>
        <p:nvPicPr>
          <p:cNvPr id="22" name="Picture 21">
            <a:extLst>
              <a:ext uri="{FF2B5EF4-FFF2-40B4-BE49-F238E27FC236}">
                <a16:creationId xmlns:a16="http://schemas.microsoft.com/office/drawing/2014/main" id="{92160804-ABB9-49D5-9136-24265B6D3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356" y="1940568"/>
            <a:ext cx="10184132" cy="2159999"/>
          </a:xfrm>
          <a:prstGeom prst="rect">
            <a:avLst/>
          </a:prstGeom>
        </p:spPr>
      </p:pic>
      <p:pic>
        <p:nvPicPr>
          <p:cNvPr id="7" name="Picture 6" descr="Chart, scatter chart&#10;&#10;Description automatically generated">
            <a:extLst>
              <a:ext uri="{FF2B5EF4-FFF2-40B4-BE49-F238E27FC236}">
                <a16:creationId xmlns:a16="http://schemas.microsoft.com/office/drawing/2014/main" id="{00AD91D9-B65E-48AC-BDB2-2C5A156E1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57" y="4055597"/>
            <a:ext cx="10184132" cy="2160000"/>
          </a:xfrm>
          <a:prstGeom prst="rect">
            <a:avLst/>
          </a:prstGeom>
        </p:spPr>
      </p:pic>
    </p:spTree>
    <p:extLst>
      <p:ext uri="{BB962C8B-B14F-4D97-AF65-F5344CB8AC3E}">
        <p14:creationId xmlns:p14="http://schemas.microsoft.com/office/powerpoint/2010/main" val="1140325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dirty="0"/>
              <a:t>Project Background</a:t>
            </a:r>
          </a:p>
        </p:txBody>
      </p:sp>
      <p:sp>
        <p:nvSpPr>
          <p:cNvPr id="4" name="Date Placeholder 3">
            <a:extLst>
              <a:ext uri="{FF2B5EF4-FFF2-40B4-BE49-F238E27FC236}">
                <a16:creationId xmlns:a16="http://schemas.microsoft.com/office/drawing/2014/main" id="{872757B9-F955-4193-88D9-F4EA85D547DA}"/>
              </a:ext>
            </a:extLst>
          </p:cNvPr>
          <p:cNvSpPr>
            <a:spLocks noGrp="1"/>
          </p:cNvSpPr>
          <p:nvPr>
            <p:ph type="dt" sz="half" idx="11"/>
          </p:nvPr>
        </p:nvSpPr>
        <p:spPr>
          <a:xfrm>
            <a:off x="9830818" y="6292334"/>
            <a:ext cx="1522982" cy="182880"/>
          </a:xfrm>
        </p:spPr>
        <p:txBody>
          <a:bodyPr/>
          <a:lstStyle/>
          <a:p>
            <a:r>
              <a:rPr lang="en-US" dirty="0"/>
              <a:t>June 22, 2021 </a:t>
            </a:r>
          </a:p>
        </p:txBody>
      </p:sp>
      <p:sp>
        <p:nvSpPr>
          <p:cNvPr id="5" name="Footer Placeholder 4">
            <a:extLst>
              <a:ext uri="{FF2B5EF4-FFF2-40B4-BE49-F238E27FC236}">
                <a16:creationId xmlns:a16="http://schemas.microsoft.com/office/drawing/2014/main" id="{23AB3FA8-4599-46DB-9C0B-749220AC2384}"/>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4</a:t>
            </a:fld>
            <a:endParaRPr lang="en-US"/>
          </a:p>
        </p:txBody>
      </p:sp>
      <p:sp>
        <p:nvSpPr>
          <p:cNvPr id="7" name="Content Placeholder 2">
            <a:extLst>
              <a:ext uri="{FF2B5EF4-FFF2-40B4-BE49-F238E27FC236}">
                <a16:creationId xmlns:a16="http://schemas.microsoft.com/office/drawing/2014/main" id="{1B053E32-00B8-4F5A-A2D8-2B2D76DB5655}"/>
              </a:ext>
            </a:extLst>
          </p:cNvPr>
          <p:cNvSpPr txBox="1">
            <a:spLocks/>
          </p:cNvSpPr>
          <p:nvPr/>
        </p:nvSpPr>
        <p:spPr>
          <a:xfrm>
            <a:off x="1028699" y="2183102"/>
            <a:ext cx="9791700"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Urban Data Lab</a:t>
            </a:r>
          </a:p>
          <a:p>
            <a:pPr marL="285750" indent="-285750">
              <a:buFont typeface="Arial" panose="020B0604020202020204" pitchFamily="34" charset="0"/>
              <a:buChar char="•"/>
            </a:pPr>
            <a:r>
              <a:rPr lang="en-US" sz="2000" dirty="0"/>
              <a:t>Project Description</a:t>
            </a:r>
          </a:p>
          <a:p>
            <a:pPr marL="285750" indent="-285750">
              <a:buFont typeface="Arial" panose="020B0604020202020204" pitchFamily="34" charset="0"/>
              <a:buChar char="•"/>
            </a:pPr>
            <a:r>
              <a:rPr lang="en-US" sz="2000" dirty="0"/>
              <a:t>Project Approach</a:t>
            </a:r>
          </a:p>
          <a:p>
            <a:endParaRPr lang="en-US" sz="2400" dirty="0"/>
          </a:p>
        </p:txBody>
      </p:sp>
    </p:spTree>
    <p:extLst>
      <p:ext uri="{BB962C8B-B14F-4D97-AF65-F5344CB8AC3E}">
        <p14:creationId xmlns:p14="http://schemas.microsoft.com/office/powerpoint/2010/main" val="398750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5</a:t>
            </a:fld>
            <a:endParaRPr lang="en-US"/>
          </a:p>
        </p:txBody>
      </p:sp>
      <p:sp>
        <p:nvSpPr>
          <p:cNvPr id="29" name="Content Placeholder 2">
            <a:extLst>
              <a:ext uri="{FF2B5EF4-FFF2-40B4-BE49-F238E27FC236}">
                <a16:creationId xmlns:a16="http://schemas.microsoft.com/office/drawing/2014/main" id="{3281F60E-78CA-D146-A626-AB0418571AF8}"/>
              </a:ext>
            </a:extLst>
          </p:cNvPr>
          <p:cNvSpPr>
            <a:spLocks noGrp="1"/>
          </p:cNvSpPr>
          <p:nvPr>
            <p:ph sz="half" idx="1"/>
          </p:nvPr>
        </p:nvSpPr>
        <p:spPr>
          <a:xfrm>
            <a:off x="1028700" y="2196382"/>
            <a:ext cx="5407612" cy="4000232"/>
          </a:xfrm>
        </p:spPr>
        <p:txBody>
          <a:bodyPr/>
          <a:lstStyle/>
          <a:p>
            <a:r>
              <a:rPr lang="en-CA" sz="2000" dirty="0">
                <a:solidFill>
                  <a:srgbClr val="000000"/>
                </a:solidFill>
                <a:latin typeface="+mj-lt"/>
              </a:rPr>
              <a:t>A</a:t>
            </a:r>
            <a:r>
              <a:rPr lang="en-CA" sz="2000" b="0" i="0" dirty="0">
                <a:solidFill>
                  <a:srgbClr val="000000"/>
                </a:solidFill>
                <a:effectLst/>
                <a:latin typeface="+mj-lt"/>
              </a:rPr>
              <a:t>dvance data access, data management and data analytics capabilities on UBC campus.</a:t>
            </a:r>
          </a:p>
          <a:p>
            <a:endParaRPr lang="en-CA" sz="2000" b="0" i="0" dirty="0">
              <a:solidFill>
                <a:srgbClr val="000000"/>
              </a:solidFill>
              <a:effectLst/>
              <a:latin typeface="+mj-lt"/>
            </a:endParaRPr>
          </a:p>
          <a:p>
            <a:r>
              <a:rPr lang="en-CA" sz="2000" dirty="0">
                <a:solidFill>
                  <a:srgbClr val="000000"/>
                </a:solidFill>
                <a:latin typeface="+mj-lt"/>
              </a:rPr>
              <a:t>O</a:t>
            </a:r>
            <a:r>
              <a:rPr lang="en-CA" sz="2000" b="0" i="0" dirty="0">
                <a:solidFill>
                  <a:srgbClr val="000000"/>
                </a:solidFill>
                <a:effectLst/>
                <a:latin typeface="+mj-lt"/>
              </a:rPr>
              <a:t>pen access of UBC sustainability data to researchers, policymakers and operational staff. </a:t>
            </a:r>
          </a:p>
          <a:p>
            <a:endParaRPr lang="en-CA" sz="2000" b="0" i="0" dirty="0">
              <a:solidFill>
                <a:srgbClr val="000000"/>
              </a:solidFill>
              <a:effectLst/>
              <a:latin typeface="+mj-lt"/>
            </a:endParaRPr>
          </a:p>
          <a:p>
            <a:r>
              <a:rPr lang="en-CA" sz="2000" dirty="0">
                <a:solidFill>
                  <a:srgbClr val="000000"/>
                </a:solidFill>
                <a:latin typeface="+mj-lt"/>
              </a:rPr>
              <a:t>S</a:t>
            </a:r>
            <a:r>
              <a:rPr lang="en-CA" sz="2000" b="0" i="0" dirty="0">
                <a:solidFill>
                  <a:srgbClr val="000000"/>
                </a:solidFill>
                <a:effectLst/>
                <a:latin typeface="+mj-lt"/>
              </a:rPr>
              <a:t>upports the monitoring and measurement of sustainability performance for buildings, transportation, and natural assets.</a:t>
            </a:r>
            <a:endParaRPr lang="en-US" sz="2000" dirty="0">
              <a:latin typeface="+mj-lt"/>
            </a:endParaRPr>
          </a:p>
        </p:txBody>
      </p:sp>
      <p:pic>
        <p:nvPicPr>
          <p:cNvPr id="7" name="Picture 6">
            <a:extLst>
              <a:ext uri="{FF2B5EF4-FFF2-40B4-BE49-F238E27FC236}">
                <a16:creationId xmlns:a16="http://schemas.microsoft.com/office/drawing/2014/main" id="{F808482F-A983-4477-88E0-2F3C0D303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5290" y="2192811"/>
            <a:ext cx="1740025" cy="1205958"/>
          </a:xfrm>
          <a:prstGeom prst="rect">
            <a:avLst/>
          </a:prstGeom>
        </p:spPr>
      </p:pic>
      <p:sp>
        <p:nvSpPr>
          <p:cNvPr id="10" name="Title 1">
            <a:extLst>
              <a:ext uri="{FF2B5EF4-FFF2-40B4-BE49-F238E27FC236}">
                <a16:creationId xmlns:a16="http://schemas.microsoft.com/office/drawing/2014/main" id="{B3E0C367-2827-4D2A-A48E-C1E7ACD506D2}"/>
              </a:ext>
            </a:extLst>
          </p:cNvPr>
          <p:cNvSpPr>
            <a:spLocks noGrp="1"/>
          </p:cNvSpPr>
          <p:nvPr>
            <p:ph type="title"/>
          </p:nvPr>
        </p:nvSpPr>
        <p:spPr>
          <a:xfrm>
            <a:off x="1028699" y="381000"/>
            <a:ext cx="10086976" cy="1263352"/>
          </a:xfrm>
        </p:spPr>
        <p:txBody>
          <a:bodyPr/>
          <a:lstStyle/>
          <a:p>
            <a:r>
              <a:rPr lang="en-US" dirty="0"/>
              <a:t>Urban Data Lab (UDL)</a:t>
            </a:r>
            <a:br>
              <a:rPr lang="en-US" dirty="0"/>
            </a:br>
            <a:r>
              <a:rPr lang="en-US" sz="3000" dirty="0"/>
              <a:t>Project Background</a:t>
            </a:r>
          </a:p>
        </p:txBody>
      </p:sp>
      <p:pic>
        <p:nvPicPr>
          <p:cNvPr id="11" name="Picture 10">
            <a:extLst>
              <a:ext uri="{FF2B5EF4-FFF2-40B4-BE49-F238E27FC236}">
                <a16:creationId xmlns:a16="http://schemas.microsoft.com/office/drawing/2014/main" id="{B95A34C0-1D8D-4343-A561-12B515BC8893}"/>
              </a:ext>
            </a:extLst>
          </p:cNvPr>
          <p:cNvPicPr>
            <a:picLocks noChangeAspect="1"/>
          </p:cNvPicPr>
          <p:nvPr/>
        </p:nvPicPr>
        <p:blipFill>
          <a:blip r:embed="rId3"/>
          <a:stretch>
            <a:fillRect/>
          </a:stretch>
        </p:blipFill>
        <p:spPr>
          <a:xfrm>
            <a:off x="7295717" y="3709334"/>
            <a:ext cx="4083924" cy="2270649"/>
          </a:xfrm>
          <a:prstGeom prst="rect">
            <a:avLst/>
          </a:prstGeom>
          <a:effectLst>
            <a:softEdge rad="25400"/>
          </a:effectLst>
        </p:spPr>
      </p:pic>
    </p:spTree>
    <p:extLst>
      <p:ext uri="{BB962C8B-B14F-4D97-AF65-F5344CB8AC3E}">
        <p14:creationId xmlns:p14="http://schemas.microsoft.com/office/powerpoint/2010/main" val="3695672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Description</a:t>
            </a:r>
            <a:br>
              <a:rPr lang="en-US" dirty="0"/>
            </a:br>
            <a:r>
              <a:rPr lang="en-US" sz="3000" dirty="0"/>
              <a:t>Project Background</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700" y="2286003"/>
            <a:ext cx="9791700" cy="3568696"/>
          </a:xfrm>
        </p:spPr>
        <p:txBody>
          <a:bodyPr/>
          <a:lstStyle/>
          <a:p>
            <a:endParaRPr lang="en-US"/>
          </a:p>
          <a:p>
            <a:endParaRPr lang="en-US" sz="240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6</a:t>
            </a:fld>
            <a:endParaRPr lang="en-US"/>
          </a:p>
        </p:txBody>
      </p:sp>
      <p:sp>
        <p:nvSpPr>
          <p:cNvPr id="7" name="Content Placeholder 2">
            <a:extLst>
              <a:ext uri="{FF2B5EF4-FFF2-40B4-BE49-F238E27FC236}">
                <a16:creationId xmlns:a16="http://schemas.microsoft.com/office/drawing/2014/main" id="{11EF0A06-755C-46C8-8507-EBB7658BAA1C}"/>
              </a:ext>
            </a:extLst>
          </p:cNvPr>
          <p:cNvSpPr txBox="1">
            <a:spLocks/>
          </p:cNvSpPr>
          <p:nvPr/>
        </p:nvSpPr>
        <p:spPr>
          <a:xfrm>
            <a:off x="1028699" y="2383542"/>
            <a:ext cx="5138262" cy="4000232"/>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UDL have noticed inconsistent/erroneous data – no system in place to identify this</a:t>
            </a:r>
          </a:p>
          <a:p>
            <a:endParaRPr lang="en-US" sz="2000" dirty="0">
              <a:solidFill>
                <a:srgbClr val="000000"/>
              </a:solidFill>
              <a:latin typeface="+mj-lt"/>
            </a:endParaRPr>
          </a:p>
          <a:p>
            <a:r>
              <a:rPr lang="en-US" sz="2000" dirty="0">
                <a:solidFill>
                  <a:srgbClr val="000000"/>
                </a:solidFill>
                <a:latin typeface="+mj-lt"/>
              </a:rPr>
              <a:t>UDL are interested in deployment of an anomaly detection system capable of notifying users of unusual behavior</a:t>
            </a:r>
          </a:p>
          <a:p>
            <a:endParaRPr lang="en-CA" sz="2000" dirty="0">
              <a:solidFill>
                <a:srgbClr val="000000"/>
              </a:solidFill>
              <a:latin typeface="+mj-lt"/>
            </a:endParaRPr>
          </a:p>
        </p:txBody>
      </p:sp>
      <p:pic>
        <p:nvPicPr>
          <p:cNvPr id="9" name="Picture 8">
            <a:extLst>
              <a:ext uri="{FF2B5EF4-FFF2-40B4-BE49-F238E27FC236}">
                <a16:creationId xmlns:a16="http://schemas.microsoft.com/office/drawing/2014/main" id="{43A4E92B-8ABF-4256-A06B-614103FB9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51" y="2235047"/>
            <a:ext cx="5568950" cy="3313918"/>
          </a:xfrm>
          <a:prstGeom prst="rect">
            <a:avLst/>
          </a:prstGeom>
        </p:spPr>
      </p:pic>
    </p:spTree>
    <p:extLst>
      <p:ext uri="{BB962C8B-B14F-4D97-AF65-F5344CB8AC3E}">
        <p14:creationId xmlns:p14="http://schemas.microsoft.com/office/powerpoint/2010/main" val="134116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Approach</a:t>
            </a:r>
            <a:br>
              <a:rPr lang="en-US" dirty="0"/>
            </a:br>
            <a:r>
              <a:rPr lang="en-US" sz="3000" dirty="0"/>
              <a:t>Project Background</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700" y="2286003"/>
            <a:ext cx="9791700" cy="3568696"/>
          </a:xfrm>
        </p:spPr>
        <p:txBody>
          <a:bodyPr/>
          <a:lstStyle/>
          <a:p>
            <a:endParaRPr lang="en-US"/>
          </a:p>
          <a:p>
            <a:endParaRPr lang="en-US" sz="2400"/>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7</a:t>
            </a:fld>
            <a:endParaRPr lang="en-US"/>
          </a:p>
        </p:txBody>
      </p:sp>
      <p:sp>
        <p:nvSpPr>
          <p:cNvPr id="7" name="Content Placeholder 2">
            <a:extLst>
              <a:ext uri="{FF2B5EF4-FFF2-40B4-BE49-F238E27FC236}">
                <a16:creationId xmlns:a16="http://schemas.microsoft.com/office/drawing/2014/main" id="{35188284-2E86-4772-BC66-71724B4684C5}"/>
              </a:ext>
            </a:extLst>
          </p:cNvPr>
          <p:cNvSpPr txBox="1">
            <a:spLocks/>
          </p:cNvSpPr>
          <p:nvPr/>
        </p:nvSpPr>
        <p:spPr>
          <a:xfrm>
            <a:off x="1028698" y="2286003"/>
            <a:ext cx="9624505" cy="4097771"/>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solidFill>
                  <a:srgbClr val="000000"/>
                </a:solidFill>
                <a:latin typeface="+mj-lt"/>
              </a:rPr>
              <a:t>Select subset of data to use for the study</a:t>
            </a:r>
          </a:p>
          <a:p>
            <a:pPr marL="342900" indent="-342900">
              <a:buFont typeface="Arial" panose="020B0604020202020204" pitchFamily="34" charset="0"/>
              <a:buChar char="•"/>
            </a:pPr>
            <a:r>
              <a:rPr lang="en-US" sz="2000" dirty="0">
                <a:solidFill>
                  <a:srgbClr val="000000"/>
                </a:solidFill>
                <a:latin typeface="+mj-lt"/>
              </a:rPr>
              <a:t>Select real-time detection framework</a:t>
            </a:r>
          </a:p>
          <a:p>
            <a:pPr marL="342900" indent="-342900">
              <a:buFont typeface="Arial" panose="020B0604020202020204" pitchFamily="34" charset="0"/>
              <a:buChar char="•"/>
            </a:pPr>
            <a:r>
              <a:rPr lang="en-US" sz="2000" dirty="0">
                <a:solidFill>
                  <a:srgbClr val="000000"/>
                </a:solidFill>
                <a:latin typeface="+mj-lt"/>
              </a:rPr>
              <a:t>Select anomaly detection model</a:t>
            </a:r>
          </a:p>
          <a:p>
            <a:pPr marL="342900" indent="-342900">
              <a:buFont typeface="Arial" panose="020B0604020202020204" pitchFamily="34" charset="0"/>
              <a:buChar char="•"/>
            </a:pPr>
            <a:r>
              <a:rPr lang="en-US" sz="2000" dirty="0">
                <a:solidFill>
                  <a:srgbClr val="000000"/>
                </a:solidFill>
                <a:latin typeface="+mj-lt"/>
              </a:rPr>
              <a:t>Build pipeline for the anomaly detection model</a:t>
            </a:r>
          </a:p>
          <a:p>
            <a:pPr marL="342900" indent="-342900">
              <a:buFont typeface="Arial" panose="020B0604020202020204" pitchFamily="34" charset="0"/>
              <a:buChar char="•"/>
            </a:pPr>
            <a:r>
              <a:rPr lang="en-US" sz="2000" dirty="0">
                <a:solidFill>
                  <a:srgbClr val="000000"/>
                </a:solidFill>
                <a:latin typeface="+mj-lt"/>
              </a:rPr>
              <a:t>Build dashboard/notification system</a:t>
            </a:r>
          </a:p>
          <a:p>
            <a:pPr marL="342900" indent="-342900">
              <a:buFont typeface="Arial" panose="020B0604020202020204" pitchFamily="34" charset="0"/>
              <a:buChar char="•"/>
            </a:pPr>
            <a:r>
              <a:rPr lang="en-US" sz="2000" dirty="0">
                <a:latin typeface="+mj-lt"/>
              </a:rPr>
              <a:t>Model evaluation and tuning</a:t>
            </a:r>
            <a:endParaRPr lang="en-US" sz="2000" dirty="0">
              <a:solidFill>
                <a:srgbClr val="000000"/>
              </a:solidFill>
              <a:latin typeface="+mj-lt"/>
            </a:endParaRPr>
          </a:p>
          <a:p>
            <a:pPr marL="342900" indent="-342900">
              <a:buFont typeface="Arial" panose="020B0604020202020204" pitchFamily="34" charset="0"/>
              <a:buChar char="•"/>
            </a:pPr>
            <a:r>
              <a:rPr lang="en-US" sz="2000" dirty="0">
                <a:solidFill>
                  <a:srgbClr val="000000"/>
                </a:solidFill>
                <a:latin typeface="+mj-lt"/>
              </a:rPr>
              <a:t>Implement model/framework</a:t>
            </a:r>
          </a:p>
          <a:p>
            <a:pPr marL="342900" indent="-342900">
              <a:buFont typeface="Arial" panose="020B0604020202020204" pitchFamily="34" charset="0"/>
              <a:buChar char="•"/>
            </a:pPr>
            <a:endParaRPr lang="en-US" sz="2000" dirty="0">
              <a:solidFill>
                <a:srgbClr val="000000"/>
              </a:solidFill>
              <a:latin typeface="+mj-lt"/>
            </a:endParaRPr>
          </a:p>
          <a:p>
            <a:pPr marL="342900" indent="-342900">
              <a:buFont typeface="Arial" panose="020B0604020202020204" pitchFamily="34" charset="0"/>
              <a:buChar char="•"/>
            </a:pPr>
            <a:endParaRPr lang="en-US" sz="2000" dirty="0">
              <a:solidFill>
                <a:srgbClr val="000000"/>
              </a:solidFill>
              <a:latin typeface="+mj-lt"/>
            </a:endParaRPr>
          </a:p>
        </p:txBody>
      </p:sp>
    </p:spTree>
    <p:extLst>
      <p:ext uri="{BB962C8B-B14F-4D97-AF65-F5344CB8AC3E}">
        <p14:creationId xmlns:p14="http://schemas.microsoft.com/office/powerpoint/2010/main" val="295552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dirty="0"/>
              <a:t>Methodology</a:t>
            </a:r>
          </a:p>
        </p:txBody>
      </p:sp>
      <p:sp>
        <p:nvSpPr>
          <p:cNvPr id="4" name="Date Placeholder 3">
            <a:extLst>
              <a:ext uri="{FF2B5EF4-FFF2-40B4-BE49-F238E27FC236}">
                <a16:creationId xmlns:a16="http://schemas.microsoft.com/office/drawing/2014/main" id="{872757B9-F955-4193-88D9-F4EA85D547DA}"/>
              </a:ext>
            </a:extLst>
          </p:cNvPr>
          <p:cNvSpPr>
            <a:spLocks noGrp="1"/>
          </p:cNvSpPr>
          <p:nvPr>
            <p:ph type="dt" sz="half" idx="11"/>
          </p:nvPr>
        </p:nvSpPr>
        <p:spPr>
          <a:xfrm>
            <a:off x="9830818" y="6292334"/>
            <a:ext cx="1522982" cy="182880"/>
          </a:xfrm>
        </p:spPr>
        <p:txBody>
          <a:bodyPr/>
          <a:lstStyle/>
          <a:p>
            <a:r>
              <a:rPr lang="en-US" dirty="0"/>
              <a:t>June 22, 2021 </a:t>
            </a:r>
          </a:p>
        </p:txBody>
      </p:sp>
      <p:sp>
        <p:nvSpPr>
          <p:cNvPr id="5" name="Footer Placeholder 4">
            <a:extLst>
              <a:ext uri="{FF2B5EF4-FFF2-40B4-BE49-F238E27FC236}">
                <a16:creationId xmlns:a16="http://schemas.microsoft.com/office/drawing/2014/main" id="{23AB3FA8-4599-46DB-9C0B-749220AC2384}"/>
              </a:ext>
            </a:extLst>
          </p:cNvPr>
          <p:cNvSpPr>
            <a:spLocks noGrp="1"/>
          </p:cNvSpPr>
          <p:nvPr>
            <p:ph type="ftr" sz="quarter" idx="12"/>
          </p:nvPr>
        </p:nvSpPr>
        <p:spPr>
          <a:xfrm>
            <a:off x="8298180" y="6294120"/>
            <a:ext cx="1462788" cy="182880"/>
          </a:xfrm>
        </p:spPr>
        <p:txBody>
          <a:bodyPr/>
          <a:lstStyle/>
          <a:p>
            <a:r>
              <a:rPr lang="en-US" dirty="0"/>
              <a:t>Final Presentation</a:t>
            </a:r>
            <a:endParaRPr lang="en-US" dirty="0">
              <a:solidFill>
                <a:schemeClr val="bg1"/>
              </a:solidFill>
            </a:endParaRP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8</a:t>
            </a:fld>
            <a:endParaRPr lang="en-US"/>
          </a:p>
        </p:txBody>
      </p:sp>
      <p:sp>
        <p:nvSpPr>
          <p:cNvPr id="7" name="Content Placeholder 2">
            <a:extLst>
              <a:ext uri="{FF2B5EF4-FFF2-40B4-BE49-F238E27FC236}">
                <a16:creationId xmlns:a16="http://schemas.microsoft.com/office/drawing/2014/main" id="{1B053E32-00B8-4F5A-A2D8-2B2D76DB5655}"/>
              </a:ext>
            </a:extLst>
          </p:cNvPr>
          <p:cNvSpPr txBox="1">
            <a:spLocks/>
          </p:cNvSpPr>
          <p:nvPr/>
        </p:nvSpPr>
        <p:spPr>
          <a:xfrm>
            <a:off x="1028699" y="2183102"/>
            <a:ext cx="9791700" cy="3568696"/>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mj-lt"/>
              </a:rPr>
              <a:t>Select subset of data to use for the study</a:t>
            </a:r>
          </a:p>
          <a:p>
            <a:pPr marL="342900" indent="-342900">
              <a:buFont typeface="Arial" panose="020B0604020202020204" pitchFamily="34" charset="0"/>
              <a:buChar char="•"/>
            </a:pPr>
            <a:r>
              <a:rPr lang="en-US" sz="2000" dirty="0">
                <a:latin typeface="+mj-lt"/>
              </a:rPr>
              <a:t>Select real-time detection framework</a:t>
            </a:r>
          </a:p>
          <a:p>
            <a:pPr marL="342900" indent="-342900">
              <a:buFont typeface="Arial" panose="020B0604020202020204" pitchFamily="34" charset="0"/>
              <a:buChar char="•"/>
            </a:pPr>
            <a:r>
              <a:rPr lang="en-US" sz="2000" dirty="0">
                <a:latin typeface="+mj-lt"/>
              </a:rPr>
              <a:t>Select anomaly detection model</a:t>
            </a:r>
          </a:p>
          <a:p>
            <a:pPr marL="342900" indent="-342900">
              <a:buFont typeface="Arial" panose="020B0604020202020204" pitchFamily="34" charset="0"/>
              <a:buChar char="•"/>
            </a:pPr>
            <a:r>
              <a:rPr lang="en-US" sz="2000" dirty="0">
                <a:latin typeface="+mj-lt"/>
              </a:rPr>
              <a:t>Build pipeline for the anomaly detection model</a:t>
            </a:r>
          </a:p>
          <a:p>
            <a:pPr marL="342900" indent="-342900">
              <a:buFont typeface="Arial" panose="020B0604020202020204" pitchFamily="34" charset="0"/>
              <a:buChar char="•"/>
            </a:pPr>
            <a:r>
              <a:rPr lang="en-US" sz="2000" dirty="0">
                <a:latin typeface="+mj-lt"/>
              </a:rPr>
              <a:t>Build dashboard/notification system</a:t>
            </a:r>
          </a:p>
          <a:p>
            <a:endParaRPr lang="en-US" sz="2400" dirty="0"/>
          </a:p>
        </p:txBody>
      </p:sp>
    </p:spTree>
    <p:extLst>
      <p:ext uri="{BB962C8B-B14F-4D97-AF65-F5344CB8AC3E}">
        <p14:creationId xmlns:p14="http://schemas.microsoft.com/office/powerpoint/2010/main" val="416427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381000"/>
            <a:ext cx="10086976" cy="1263352"/>
          </a:xfrm>
        </p:spPr>
        <p:txBody>
          <a:bodyPr/>
          <a:lstStyle/>
          <a:p>
            <a:r>
              <a:rPr lang="en-US" dirty="0"/>
              <a:t>Subset of Data</a:t>
            </a:r>
            <a:br>
              <a:rPr lang="en-US" dirty="0"/>
            </a:br>
            <a:r>
              <a:rPr lang="en-US" sz="3000" dirty="0"/>
              <a:t>Methodology</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June 22, 2021</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t>Final</a:t>
            </a:r>
            <a:r>
              <a:rPr lang="en-US" dirty="0">
                <a:solidFill>
                  <a:schemeClr val="bg1"/>
                </a:solidFill>
              </a:rPr>
              <a:t> Presentation</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9</a:t>
            </a:fld>
            <a:endParaRPr lang="en-US"/>
          </a:p>
        </p:txBody>
      </p:sp>
      <p:sp>
        <p:nvSpPr>
          <p:cNvPr id="8" name="Content Placeholder 7">
            <a:extLst>
              <a:ext uri="{FF2B5EF4-FFF2-40B4-BE49-F238E27FC236}">
                <a16:creationId xmlns:a16="http://schemas.microsoft.com/office/drawing/2014/main" id="{9BB1FBD5-843A-4E03-B5F7-6AE706DC18D9}"/>
              </a:ext>
            </a:extLst>
          </p:cNvPr>
          <p:cNvSpPr>
            <a:spLocks noGrp="1"/>
          </p:cNvSpPr>
          <p:nvPr>
            <p:ph sz="half" idx="1"/>
          </p:nvPr>
        </p:nvSpPr>
        <p:spPr/>
        <p:txBody>
          <a:bodyPr/>
          <a:lstStyle/>
          <a:p>
            <a:r>
              <a:rPr lang="en-US" sz="2000" dirty="0"/>
              <a:t>Campus Energy Center (CEC) Boiler Data</a:t>
            </a:r>
          </a:p>
          <a:p>
            <a:pPr marL="342900" indent="-342900">
              <a:buFont typeface="Arial" panose="020B0604020202020204" pitchFamily="34" charset="0"/>
              <a:buChar char="•"/>
            </a:pPr>
            <a:r>
              <a:rPr lang="en-US" sz="2000" dirty="0"/>
              <a:t>72 sensors available</a:t>
            </a:r>
          </a:p>
          <a:p>
            <a:pPr marL="342900" indent="-342900">
              <a:buFont typeface="Arial" panose="020B0604020202020204" pitchFamily="34" charset="0"/>
              <a:buChar char="•"/>
            </a:pPr>
            <a:r>
              <a:rPr lang="en-US" sz="2000" dirty="0"/>
              <a:t>Temperature, Pressure, Flow, Gas</a:t>
            </a:r>
          </a:p>
          <a:p>
            <a:pPr marL="342900" indent="-342900">
              <a:buFont typeface="Arial" panose="020B0604020202020204" pitchFamily="34" charset="0"/>
              <a:buChar char="•"/>
            </a:pPr>
            <a:r>
              <a:rPr lang="en-US" sz="2000" dirty="0"/>
              <a:t>Varying resolution (1 min – 15 min)</a:t>
            </a:r>
          </a:p>
          <a:p>
            <a:pPr marL="342900" indent="-342900">
              <a:buFont typeface="Arial" panose="020B0604020202020204" pitchFamily="34" charset="0"/>
              <a:buChar char="•"/>
            </a:pPr>
            <a:r>
              <a:rPr lang="en-US" sz="2000" dirty="0"/>
              <a:t>~2-4 years available</a:t>
            </a:r>
          </a:p>
          <a:p>
            <a:endParaRPr lang="en-US" sz="2000" dirty="0"/>
          </a:p>
          <a:p>
            <a:endParaRPr lang="en-US" sz="2000" dirty="0"/>
          </a:p>
        </p:txBody>
      </p:sp>
    </p:spTree>
    <p:extLst>
      <p:ext uri="{BB962C8B-B14F-4D97-AF65-F5344CB8AC3E}">
        <p14:creationId xmlns:p14="http://schemas.microsoft.com/office/powerpoint/2010/main" val="226139461"/>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35">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A_Win32_MW_JS_SL_v2.potx" id="{F3EA0D10-81D8-413D-A4CA-F5D1D5CC8037}" vid="{9BA86A48-81B4-441C-9F07-EEAF91A8F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2F651C-E5DA-470F-A6A6-D70E9A5EBFB8}">
  <ds:schemaRefs>
    <ds:schemaRef ds:uri="http://schemas.microsoft.com/sharepoint/v3/contenttype/forms"/>
  </ds:schemaRefs>
</ds:datastoreItem>
</file>

<file path=customXml/itemProps2.xml><?xml version="1.0" encoding="utf-8"?>
<ds:datastoreItem xmlns:ds="http://schemas.openxmlformats.org/officeDocument/2006/customXml" ds:itemID="{E24273A0-A4DF-47AA-BF1F-8758123399CE}">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D975AF8-B1C6-436B-A274-2C3ADC7798E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Impact annual presentation</Template>
  <TotalTime>1448</TotalTime>
  <Words>1128</Words>
  <Application>Microsoft Office PowerPoint</Application>
  <PresentationFormat>Widescreen</PresentationFormat>
  <Paragraphs>292</Paragraphs>
  <Slides>36</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 Nova</vt:lpstr>
      <vt:lpstr>Calibri</vt:lpstr>
      <vt:lpstr>Wingdings</vt:lpstr>
      <vt:lpstr>Theme1</vt:lpstr>
      <vt:lpstr> Real-time Anomaly Detection for Building Sensors Urban Data Lab Capstone Project Final Presentation</vt:lpstr>
      <vt:lpstr>Outline</vt:lpstr>
      <vt:lpstr>MDS Project Team</vt:lpstr>
      <vt:lpstr>Project Background</vt:lpstr>
      <vt:lpstr>Urban Data Lab (UDL) Project Background</vt:lpstr>
      <vt:lpstr>Description Project Background</vt:lpstr>
      <vt:lpstr>Approach Project Background</vt:lpstr>
      <vt:lpstr>Methodology</vt:lpstr>
      <vt:lpstr>Subset of Data Methodology</vt:lpstr>
      <vt:lpstr>Subset of Data Current Progress</vt:lpstr>
      <vt:lpstr>Real-time Detection Framework Methodology</vt:lpstr>
      <vt:lpstr>Anomaly Detection Model Methodology</vt:lpstr>
      <vt:lpstr>Anomaly Detection Model Methodology</vt:lpstr>
      <vt:lpstr>Anomaly Detection Model Methodology</vt:lpstr>
      <vt:lpstr>Model Pipeline Methodology</vt:lpstr>
      <vt:lpstr>Model Pipeline Methodology</vt:lpstr>
      <vt:lpstr>Dashboard and Notifications Methodology</vt:lpstr>
      <vt:lpstr>Results</vt:lpstr>
      <vt:lpstr>Testing Approach Results</vt:lpstr>
      <vt:lpstr>Manual Data Labelling Results</vt:lpstr>
      <vt:lpstr>Phase 1 Testing Results</vt:lpstr>
      <vt:lpstr>Phase 2 Testing Results</vt:lpstr>
      <vt:lpstr>Phase 2 Testing Results</vt:lpstr>
      <vt:lpstr>Test Environment Results</vt:lpstr>
      <vt:lpstr>Test Environment Results</vt:lpstr>
      <vt:lpstr>Test Environment Results</vt:lpstr>
      <vt:lpstr>Challenges and Future Steps</vt:lpstr>
      <vt:lpstr>Data Access Challenges</vt:lpstr>
      <vt:lpstr>Technology Challenges</vt:lpstr>
      <vt:lpstr>Anomaly Detection Framework Future Steps</vt:lpstr>
      <vt:lpstr>Anomaly Detection Model Future Steps</vt:lpstr>
      <vt:lpstr>Model Performance Future Steps</vt:lpstr>
      <vt:lpstr>Dashboard and Notification System Future Steps</vt:lpstr>
      <vt:lpstr>Acknowledgements</vt:lpstr>
      <vt:lpstr>Q&amp;A</vt:lpstr>
      <vt:lpstr>Anomaly Detection Model 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Anomaly Detection Proposed Method</dc:title>
  <dc:creator>Nathan Smith</dc:creator>
  <cp:lastModifiedBy>Nathan Smith</cp:lastModifiedBy>
  <cp:revision>131</cp:revision>
  <dcterms:created xsi:type="dcterms:W3CDTF">2021-04-15T15:10:01Z</dcterms:created>
  <dcterms:modified xsi:type="dcterms:W3CDTF">2021-06-22T15:10:02Z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